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77"/>
  </p:notesMasterIdLst>
  <p:sldIdLst>
    <p:sldId id="257" r:id="rId2"/>
    <p:sldId id="549" r:id="rId3"/>
    <p:sldId id="258" r:id="rId4"/>
    <p:sldId id="259" r:id="rId5"/>
    <p:sldId id="1298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510" r:id="rId34"/>
    <p:sldId id="552" r:id="rId35"/>
    <p:sldId id="288" r:id="rId36"/>
    <p:sldId id="289" r:id="rId37"/>
    <p:sldId id="290" r:id="rId38"/>
    <p:sldId id="291" r:id="rId39"/>
    <p:sldId id="1080" r:id="rId40"/>
    <p:sldId id="1296" r:id="rId41"/>
    <p:sldId id="1295" r:id="rId42"/>
    <p:sldId id="294" r:id="rId43"/>
    <p:sldId id="295" r:id="rId44"/>
    <p:sldId id="296" r:id="rId45"/>
    <p:sldId id="297" r:id="rId46"/>
    <p:sldId id="299" r:id="rId47"/>
    <p:sldId id="300" r:id="rId48"/>
    <p:sldId id="301" r:id="rId49"/>
    <p:sldId id="302" r:id="rId50"/>
    <p:sldId id="553" r:id="rId51"/>
    <p:sldId id="554" r:id="rId52"/>
    <p:sldId id="556" r:id="rId53"/>
    <p:sldId id="627" r:id="rId54"/>
    <p:sldId id="303" r:id="rId55"/>
    <p:sldId id="304" r:id="rId56"/>
    <p:sldId id="305" r:id="rId57"/>
    <p:sldId id="547" r:id="rId58"/>
    <p:sldId id="548" r:id="rId59"/>
    <p:sldId id="309" r:id="rId60"/>
    <p:sldId id="310" r:id="rId61"/>
    <p:sldId id="311" r:id="rId62"/>
    <p:sldId id="1297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562" r:id="rId73"/>
    <p:sldId id="624" r:id="rId74"/>
    <p:sldId id="635" r:id="rId75"/>
    <p:sldId id="633" r:id="rId76"/>
    <p:sldId id="634" r:id="rId77"/>
    <p:sldId id="326" r:id="rId78"/>
    <p:sldId id="327" r:id="rId79"/>
    <p:sldId id="328" r:id="rId80"/>
    <p:sldId id="329" r:id="rId81"/>
    <p:sldId id="335" r:id="rId82"/>
    <p:sldId id="336" r:id="rId83"/>
    <p:sldId id="337" r:id="rId84"/>
    <p:sldId id="332" r:id="rId85"/>
    <p:sldId id="333" r:id="rId86"/>
    <p:sldId id="341" r:id="rId87"/>
    <p:sldId id="342" r:id="rId88"/>
    <p:sldId id="338" r:id="rId89"/>
    <p:sldId id="339" r:id="rId90"/>
    <p:sldId id="636" r:id="rId91"/>
    <p:sldId id="637" r:id="rId92"/>
    <p:sldId id="638" r:id="rId93"/>
    <p:sldId id="347" r:id="rId94"/>
    <p:sldId id="348" r:id="rId95"/>
    <p:sldId id="551" r:id="rId96"/>
    <p:sldId id="351" r:id="rId97"/>
    <p:sldId id="1282" r:id="rId98"/>
    <p:sldId id="352" r:id="rId99"/>
    <p:sldId id="628" r:id="rId100"/>
    <p:sldId id="355" r:id="rId101"/>
    <p:sldId id="1281" r:id="rId102"/>
    <p:sldId id="1280" r:id="rId103"/>
    <p:sldId id="359" r:id="rId104"/>
    <p:sldId id="361" r:id="rId105"/>
    <p:sldId id="362" r:id="rId106"/>
    <p:sldId id="363" r:id="rId107"/>
    <p:sldId id="364" r:id="rId108"/>
    <p:sldId id="491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623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494" r:id="rId140"/>
    <p:sldId id="496" r:id="rId141"/>
    <p:sldId id="497" r:id="rId142"/>
    <p:sldId id="495" r:id="rId143"/>
    <p:sldId id="557" r:id="rId144"/>
    <p:sldId id="558" r:id="rId145"/>
    <p:sldId id="559" r:id="rId146"/>
    <p:sldId id="560" r:id="rId147"/>
    <p:sldId id="561" r:id="rId148"/>
    <p:sldId id="401" r:id="rId149"/>
    <p:sldId id="402" r:id="rId150"/>
    <p:sldId id="403" r:id="rId151"/>
    <p:sldId id="404" r:id="rId152"/>
    <p:sldId id="405" r:id="rId153"/>
    <p:sldId id="567" r:id="rId154"/>
    <p:sldId id="568" r:id="rId155"/>
    <p:sldId id="569" r:id="rId156"/>
    <p:sldId id="570" r:id="rId157"/>
    <p:sldId id="571" r:id="rId158"/>
    <p:sldId id="406" r:id="rId159"/>
    <p:sldId id="407" r:id="rId160"/>
    <p:sldId id="408" r:id="rId161"/>
    <p:sldId id="409" r:id="rId162"/>
    <p:sldId id="410" r:id="rId163"/>
    <p:sldId id="565" r:id="rId164"/>
    <p:sldId id="566" r:id="rId165"/>
    <p:sldId id="563" r:id="rId166"/>
    <p:sldId id="564" r:id="rId167"/>
    <p:sldId id="422" r:id="rId168"/>
    <p:sldId id="423" r:id="rId169"/>
    <p:sldId id="641" r:id="rId170"/>
    <p:sldId id="425" r:id="rId171"/>
    <p:sldId id="426" r:id="rId172"/>
    <p:sldId id="428" r:id="rId173"/>
    <p:sldId id="429" r:id="rId174"/>
    <p:sldId id="430" r:id="rId175"/>
    <p:sldId id="498" r:id="rId176"/>
    <p:sldId id="431" r:id="rId177"/>
    <p:sldId id="432" r:id="rId178"/>
    <p:sldId id="433" r:id="rId179"/>
    <p:sldId id="435" r:id="rId180"/>
    <p:sldId id="434" r:id="rId181"/>
    <p:sldId id="440" r:id="rId182"/>
    <p:sldId id="441" r:id="rId183"/>
    <p:sldId id="621" r:id="rId184"/>
    <p:sldId id="436" r:id="rId185"/>
    <p:sldId id="437" r:id="rId186"/>
    <p:sldId id="438" r:id="rId187"/>
    <p:sldId id="439" r:id="rId188"/>
    <p:sldId id="443" r:id="rId189"/>
    <p:sldId id="444" r:id="rId190"/>
    <p:sldId id="445" r:id="rId191"/>
    <p:sldId id="446" r:id="rId192"/>
    <p:sldId id="447" r:id="rId193"/>
    <p:sldId id="629" r:id="rId194"/>
    <p:sldId id="631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  <p:sldId id="460" r:id="rId208"/>
    <p:sldId id="461" r:id="rId209"/>
    <p:sldId id="462" r:id="rId210"/>
    <p:sldId id="487" r:id="rId211"/>
    <p:sldId id="488" r:id="rId212"/>
    <p:sldId id="489" r:id="rId213"/>
    <p:sldId id="537" r:id="rId214"/>
    <p:sldId id="538" r:id="rId215"/>
    <p:sldId id="539" r:id="rId216"/>
    <p:sldId id="550" r:id="rId217"/>
    <p:sldId id="540" r:id="rId218"/>
    <p:sldId id="541" r:id="rId219"/>
    <p:sldId id="542" r:id="rId220"/>
    <p:sldId id="481" r:id="rId221"/>
    <p:sldId id="493" r:id="rId222"/>
    <p:sldId id="482" r:id="rId223"/>
    <p:sldId id="483" r:id="rId224"/>
    <p:sldId id="484" r:id="rId225"/>
    <p:sldId id="492" r:id="rId226"/>
    <p:sldId id="485" r:id="rId227"/>
    <p:sldId id="546" r:id="rId228"/>
    <p:sldId id="572" r:id="rId229"/>
    <p:sldId id="573" r:id="rId230"/>
    <p:sldId id="574" r:id="rId231"/>
    <p:sldId id="575" r:id="rId232"/>
    <p:sldId id="576" r:id="rId233"/>
    <p:sldId id="577" r:id="rId234"/>
    <p:sldId id="578" r:id="rId235"/>
    <p:sldId id="579" r:id="rId236"/>
    <p:sldId id="580" r:id="rId237"/>
    <p:sldId id="582" r:id="rId238"/>
    <p:sldId id="583" r:id="rId239"/>
    <p:sldId id="584" r:id="rId240"/>
    <p:sldId id="585" r:id="rId241"/>
    <p:sldId id="586" r:id="rId242"/>
    <p:sldId id="587" r:id="rId243"/>
    <p:sldId id="622" r:id="rId244"/>
    <p:sldId id="588" r:id="rId245"/>
    <p:sldId id="589" r:id="rId246"/>
    <p:sldId id="590" r:id="rId247"/>
    <p:sldId id="591" r:id="rId248"/>
    <p:sldId id="592" r:id="rId249"/>
    <p:sldId id="593" r:id="rId250"/>
    <p:sldId id="594" r:id="rId251"/>
    <p:sldId id="595" r:id="rId252"/>
    <p:sldId id="596" r:id="rId253"/>
    <p:sldId id="597" r:id="rId254"/>
    <p:sldId id="598" r:id="rId255"/>
    <p:sldId id="600" r:id="rId256"/>
    <p:sldId id="601" r:id="rId257"/>
    <p:sldId id="602" r:id="rId258"/>
    <p:sldId id="603" r:id="rId259"/>
    <p:sldId id="604" r:id="rId260"/>
    <p:sldId id="605" r:id="rId261"/>
    <p:sldId id="606" r:id="rId262"/>
    <p:sldId id="607" r:id="rId263"/>
    <p:sldId id="608" r:id="rId264"/>
    <p:sldId id="609" r:id="rId265"/>
    <p:sldId id="610" r:id="rId266"/>
    <p:sldId id="611" r:id="rId267"/>
    <p:sldId id="612" r:id="rId268"/>
    <p:sldId id="613" r:id="rId269"/>
    <p:sldId id="614" r:id="rId270"/>
    <p:sldId id="615" r:id="rId271"/>
    <p:sldId id="616" r:id="rId272"/>
    <p:sldId id="617" r:id="rId273"/>
    <p:sldId id="618" r:id="rId274"/>
    <p:sldId id="619" r:id="rId275"/>
    <p:sldId id="620" r:id="rId276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78"/>
    </p:embeddedFont>
    <p:embeddedFont>
      <p:font typeface="Wingdings 2" panose="05020102010507070707" pitchFamily="18" charset="2"/>
      <p:regular r:id="rId279"/>
    </p:embeddedFont>
    <p:embeddedFont>
      <p:font typeface="맑은 고딕" panose="020B0503020000020004" pitchFamily="50" charset="-127"/>
      <p:regular r:id="rId280"/>
      <p:bold r:id="rId281"/>
    </p:embeddedFont>
    <p:embeddedFont>
      <p:font typeface="함초롬바탕" panose="02030604000101010101" pitchFamily="18" charset="-127"/>
      <p:regular r:id="rId282"/>
      <p:bold r:id="rId2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A1A"/>
    <a:srgbClr val="090FFF"/>
    <a:srgbClr val="DA00CA"/>
    <a:srgbClr val="FAC090"/>
    <a:srgbClr val="2CC12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5" autoAdjust="0"/>
    <p:restoredTop sz="33861" autoAdjust="0"/>
  </p:normalViewPr>
  <p:slideViewPr>
    <p:cSldViewPr>
      <p:cViewPr varScale="1">
        <p:scale>
          <a:sx n="70" d="100"/>
          <a:sy n="70" d="100"/>
        </p:scale>
        <p:origin x="157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font" Target="fonts/font2.fntdata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font" Target="fonts/font3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font" Target="fonts/font4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font" Target="fonts/font5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font" Target="fonts/font6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font" Target="fonts/font1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30D77-CEC3-4195-BD4D-5E3E8D42CD66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FF8B4-ECF9-4DD6-B52D-0FE91870D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9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345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173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5470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684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8745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21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148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118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470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549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0508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1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1901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62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951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664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8048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95613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80746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6700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0179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5354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300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50928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5072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117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1946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7823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4049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9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6914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1283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5469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1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1369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80520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57936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0800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01224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56252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58779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5688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793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4348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02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1839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207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3672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821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03309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6913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75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7411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5015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0435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3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798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7731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0470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929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0751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6159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630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1958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8594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0742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609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14605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4632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9587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9587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79337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7908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36793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6049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0497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2011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76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7916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24098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9082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022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81625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1371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8552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4962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794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0078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39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2329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4747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5413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64233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9767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4864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77417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8776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66107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3443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317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87886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7629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7852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67690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18755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76030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00376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82325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82325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8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507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새로운 문법과 개념들이 왜 추가 되었는가에 대해 즉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어떤 필요에 의해 만들어졌는가에 대해 고민하고 공부하길 바란다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36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8385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6490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95827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548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6490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83637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72197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13164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465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34369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445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65565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19532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2783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4844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4884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3931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98705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45530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3329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39768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05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5303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34691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41954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0653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4608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642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0409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1066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3967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875369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21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99643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13470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4341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3922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6747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20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8224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9357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76626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7365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105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7375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4538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238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04528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0255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5045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0148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0605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8573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100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2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1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87944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207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0894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192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97933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700470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72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376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05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204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49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새로운 문법과 개념들이 왜 추가 되었는가에 대해 즉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어떤 필요에 의해 만들어졌는가에 대해 고민하고 공부하길 바란다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609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267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16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79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0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75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86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136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848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63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0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55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93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438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7654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79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3328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5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91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676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6132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2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0784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688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040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057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339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772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411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35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1125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952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30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91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381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780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2640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6959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2257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07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114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923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8726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71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0597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083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61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4179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4297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202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2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806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402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588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45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736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5377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976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962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005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257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656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798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232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023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C85F8-D816-F4CA-EA90-1B14A8761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9C7185-B007-9EF4-B7AC-DC4020C0F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90A7B3-6F8E-990C-61E9-A62286960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C8FE73-864D-DC57-8C48-745F36652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3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447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718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5020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21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CAD96-513F-B76B-C9FD-46AC33BDF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2723D-FA4D-E4CF-45A0-7928F57BF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D500C1-DB94-79CA-4CBF-018FC7B91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2BCD10-2E77-F009-32B5-5B14E6F96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7993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F47AE-931F-F705-5D71-AA820C50E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295210-CB87-4C09-5859-7E6A2CF91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B0734F-3738-A82C-FFA5-43449D481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5C64A-E3DE-488B-DCB2-A012E37F7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367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0169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139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19050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7031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FF8B4-ECF9-4DD6-B52D-0FE91870DD3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58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1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7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2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5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04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05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7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586A-0788-4CE9-8C7E-ECF7F411605D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3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basic-string-class?view=msvc-170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basic-string-class?view=msvc-170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basic-string-class?view=msvc-170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list-class?view=msvc-170" TargetMode="Externa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list-class?view=msvc-170" TargetMode="External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list-class?view=msvc-170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list-class?view=msvc-170" TargetMode="External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cpp/operator-overloading?view=msvc-170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stdexcept?view=msvc-170" TargetMode="External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array-class-stl?view=msvc-170" TargetMode="External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ko-kr/cpp/standard-library/vector-class?view=msvc-170" TargetMode="Externa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vector-class?view=msvc-170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forward-list-class?view=msvc-170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list-class?view=msvc-170" TargetMode="External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set-class?view=msvc-170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map-class?view=msvc-170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" TargetMode="External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cmicpc.net/" TargetMode="External"/><Relationship Id="rId4" Type="http://schemas.openxmlformats.org/officeDocument/2006/relationships/hyperlink" Target="https://programmers.co.kr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cpp/standard-library/random?view=msvc-17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1"/>
            <a:ext cx="9144000" cy="6858001"/>
            <a:chOff x="0" y="-1"/>
            <a:chExt cx="9144000" cy="6858001"/>
          </a:xfrm>
        </p:grpSpPr>
        <p:sp>
          <p:nvSpPr>
            <p:cNvPr id="3" name="직사각형 2"/>
            <p:cNvSpPr/>
            <p:nvPr/>
          </p:nvSpPr>
          <p:spPr>
            <a:xfrm>
              <a:off x="0" y="116632"/>
              <a:ext cx="9144000" cy="67413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-1"/>
              <a:ext cx="9144000" cy="853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" name="오각형 11"/>
            <p:cNvSpPr/>
            <p:nvPr/>
          </p:nvSpPr>
          <p:spPr>
            <a:xfrm rot="5400000">
              <a:off x="8153269" y="0"/>
              <a:ext cx="720000" cy="72000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3" name="오각형 23">
              <a:extLst>
                <a:ext uri="{FF2B5EF4-FFF2-40B4-BE49-F238E27FC236}">
                  <a16:creationId xmlns:a16="http://schemas.microsoft.com/office/drawing/2014/main" id="{2B2DFA24-EA14-48DB-8A2F-251CC6B81C3B}"/>
                </a:ext>
              </a:extLst>
            </p:cNvPr>
            <p:cNvSpPr/>
            <p:nvPr/>
          </p:nvSpPr>
          <p:spPr>
            <a:xfrm rot="5400000">
              <a:off x="8424000" y="0"/>
              <a:ext cx="720000" cy="720000"/>
            </a:xfrm>
            <a:prstGeom prst="homePlat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42B74A-0204-4253-8971-FFD58A2118DF}"/>
                </a:ext>
              </a:extLst>
            </p:cNvPr>
            <p:cNvCxnSpPr/>
            <p:nvPr/>
          </p:nvCxnSpPr>
          <p:spPr>
            <a:xfrm>
              <a:off x="719572" y="853968"/>
              <a:ext cx="7704856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19572" y="2420888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4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C++</a:t>
            </a:r>
            <a:endParaRPr lang="ko-KR" altLang="en-US" sz="4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572" y="392376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박성기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19572" y="3595874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82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Day01 - 2.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객체를 이용한 입출력</a:t>
            </a:r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표준입출력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2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2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객체를 이용한 표준 입출력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'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'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다음 줄로 이동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개행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\n 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자료형에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따라 입출력 가능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%d, %f, %c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변환문자 사용 하지 않음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변수의 자료형과 다른 자료형으로 출력 하고 싶다면 </a:t>
            </a:r>
            <a:r>
              <a:rPr lang="ko-KR" altLang="en-US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형변환</a:t>
            </a:r>
            <a:endParaRPr lang="en-US" altLang="ko-KR" dirty="0">
              <a:solidFill>
                <a:srgbClr val="00206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='A';</a:t>
            </a:r>
            <a:b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65;</a:t>
            </a:r>
            <a:b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solidFill>
                <a:srgbClr val="00206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"(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큰 따옴표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문자열을 의미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' '(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작은 따옴표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 상수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(ASCII Code)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string[20] = "Hello World!";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각각의 문자를 배열의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칸씩 저장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맨 뒤에 널 문자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('\0')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까지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string &lt;&lt;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저장된 문자열  널 문자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('\0')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까지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 char*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pString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"Hello World!";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문자열이 저장된 시작 주소를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pString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저장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pString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시작 주소부터 널 문자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('\0')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까지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2915816" y="2582156"/>
            <a:ext cx="5508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 A 65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출력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65  A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출력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출력할 값이 여러 개인 경우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(&lt;&lt;)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연속 사용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4140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754284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점으로 사각형 만들기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point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 //x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y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point(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_x = 0,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_y = 0) {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x = _x;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y = _y;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"point Constructor call\n";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~point() {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"point Destructor call\n";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rectangle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;//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왼쪽 상당 좌표 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1, 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 하단 좌표 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rectangle(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x1 = 0,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y1 = 0,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x2 = 0,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y2 = 0) {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(x1, y1, x2, y2);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"rectangle constructor call\n";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rectangle(point pos1, point pos2) {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init_rectangle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(pos1, pos2);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"rectangle constructor call\n";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~rectangle() {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"rectangle Destructor call\n";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x1,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y1,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x2,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y2);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init_rectangle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(point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point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lr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show_rectangle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(;; system("pause"))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 좌표를 입력하세요 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 y, 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 구분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범위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:0~500, 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:-1) : ";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x &gt;&gt; y;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(x == -1 || y == -1) break;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point pos1(x, y);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"2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 좌표를 입력하세요 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 y, 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 구분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범위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:0~500, 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:-1) : ";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x &gt;&gt; y;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(x == -1 || y == -1) break;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point pos2(x, y);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rectangle rec1(pos1, pos2);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rectangle rec2(10, 10, 5, 5);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rec1.show_rectangle();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"------------------------------------------------------"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rec2.show_rectangle();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"------------------------------------------------------"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point::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(0 &gt;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50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"X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범위를 벗어났습니다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.(0~50)"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(0 &gt;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50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"Y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범위를 벗어났습니다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.(0~50)"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x =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y =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point::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x; }</a:t>
            </a:r>
          </a:p>
          <a:p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point::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y;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point::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(0 &gt;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50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"X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범위를 벗어났습니다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.(0~50)"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x =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point::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(0 &gt;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50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"Y</a:t>
            </a:r>
            <a:r>
              <a:rPr lang="ko-KR" altLang="en-US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범위를 벗어났습니다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.(0~50)"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y =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rectangle::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x1,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y1,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x2,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y2)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(x1 &gt; x2)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(x1);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(x2);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(x1);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(x2);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(y1 &gt; y2)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(y1);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(y2);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(y1);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(y2);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rectangle::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init_rectangle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(point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point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lr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ul.get_x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&gt;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lr.get_x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ul.get_x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lr.get_x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ul.get_x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lr.get_x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ul.get_y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&gt;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lr.get_y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ul.get_y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lr.get_y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{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ul.get_y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lr.get_y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 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rectangle::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show_rectangle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";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","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-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";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-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"■";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endParaRPr lang="en-US" altLang="ko-KR" sz="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";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low_right.get_x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","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low_right.get_y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- 1;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14986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CF974-15A7-432C-E9C9-C6BE74499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F7AA68-F80F-9E87-8D42-F95702E4D3F7}"/>
              </a:ext>
            </a:extLst>
          </p:cNvPr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540586-B89F-0D14-CE8E-C00E06A53BEB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895D34-16E1-DF01-2335-CA63907FE28B}"/>
              </a:ext>
            </a:extLst>
          </p:cNvPr>
          <p:cNvSpPr txBox="1"/>
          <p:nvPr/>
        </p:nvSpPr>
        <p:spPr>
          <a:xfrm>
            <a:off x="539552" y="3529227"/>
            <a:ext cx="41368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phone;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student();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~student();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해제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name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phone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반환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_name);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name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설정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_phone);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phone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설정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BAF63-38F8-56E7-98EB-2EFF2920196A}"/>
              </a:ext>
            </a:extLst>
          </p:cNvPr>
          <p:cNvSpPr txBox="1"/>
          <p:nvPr/>
        </p:nvSpPr>
        <p:spPr>
          <a:xfrm>
            <a:off x="719572" y="853968"/>
            <a:ext cx="20878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명단 관리 프로그램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출력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전체 삭제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선택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5D033-DBE4-C295-A8E5-040C932C136B}"/>
              </a:ext>
            </a:extLst>
          </p:cNvPr>
          <p:cNvSpPr txBox="1"/>
          <p:nvPr/>
        </p:nvSpPr>
        <p:spPr>
          <a:xfrm>
            <a:off x="2591780" y="851570"/>
            <a:ext cx="20878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Directory Program ]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REGIST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REMOVE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DISPLAY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REMOVEALL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0. TERMINATE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Select Menu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A16BE-FEE6-556F-D133-EC1653B129D5}"/>
              </a:ext>
            </a:extLst>
          </p:cNvPr>
          <p:cNvSpPr txBox="1"/>
          <p:nvPr/>
        </p:nvSpPr>
        <p:spPr>
          <a:xfrm>
            <a:off x="4571999" y="3960114"/>
            <a:ext cx="45720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head;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head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or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노드 초기화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모든 노드 삭제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InsertNode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추가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검색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출력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C3013-CF2B-EFD4-298B-04D577B8AF37}"/>
              </a:ext>
            </a:extLst>
          </p:cNvPr>
          <p:cNvSpPr txBox="1"/>
          <p:nvPr/>
        </p:nvSpPr>
        <p:spPr>
          <a:xfrm>
            <a:off x="4571999" y="853968"/>
            <a:ext cx="38524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nl-NL" altLang="ko-KR" sz="1400" b="1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 =</a:t>
            </a:r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nl-NL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student*</a:t>
            </a:r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//typedef </a:t>
            </a:r>
            <a:r>
              <a:rPr lang="nl-NL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student*</a:t>
            </a:r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nl-NL" altLang="ko-KR" sz="1400" b="1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NodeElement;</a:t>
            </a:r>
            <a:endParaRPr lang="en-US" altLang="ko-KR" sz="14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link;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객체 생성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~Node();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메모리 해제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setValue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setlink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 _link);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7477983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22CAF-0F3F-2C7A-8BF3-0BD6CD1F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9C83A7-F90C-4B12-FA9A-EE0769475EA5}"/>
              </a:ext>
            </a:extLst>
          </p:cNvPr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3D220A-DE5C-7D64-B437-C7D9E5120EB0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B28A9F-8020-764C-3672-8497DE57BD5E}"/>
              </a:ext>
            </a:extLst>
          </p:cNvPr>
          <p:cNvSpPr/>
          <p:nvPr/>
        </p:nvSpPr>
        <p:spPr>
          <a:xfrm>
            <a:off x="35496" y="5996040"/>
            <a:ext cx="860096" cy="5227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Node* head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2C01B5F-8335-AF4D-A06E-BDBD57BDF766}"/>
              </a:ext>
            </a:extLst>
          </p:cNvPr>
          <p:cNvCxnSpPr>
            <a:cxnSpLocks/>
            <a:stCxn id="2" idx="0"/>
            <a:endCxn id="62" idx="1"/>
          </p:cNvCxnSpPr>
          <p:nvPr/>
        </p:nvCxnSpPr>
        <p:spPr>
          <a:xfrm rot="5400000" flipH="1" flipV="1">
            <a:off x="545918" y="5546652"/>
            <a:ext cx="369014" cy="52976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F025AB2-E8F4-5FB8-716A-69ED47C86370}"/>
              </a:ext>
            </a:extLst>
          </p:cNvPr>
          <p:cNvSpPr/>
          <p:nvPr/>
        </p:nvSpPr>
        <p:spPr>
          <a:xfrm>
            <a:off x="7275324" y="946353"/>
            <a:ext cx="1149104" cy="3246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endParaRPr lang="en-US" altLang="ko-KR" sz="20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316E38-44E8-510A-C464-F44F4AE10FDF}"/>
              </a:ext>
            </a:extLst>
          </p:cNvPr>
          <p:cNvGrpSpPr/>
          <p:nvPr/>
        </p:nvGrpSpPr>
        <p:grpSpPr>
          <a:xfrm>
            <a:off x="4585353" y="1092808"/>
            <a:ext cx="4393561" cy="1623235"/>
            <a:chOff x="3591511" y="922368"/>
            <a:chExt cx="4832917" cy="1964114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D42AD9F-1DDA-BE2F-B8E5-EFF35AA7E6A4}"/>
                </a:ext>
              </a:extLst>
            </p:cNvPr>
            <p:cNvSpPr/>
            <p:nvPr/>
          </p:nvSpPr>
          <p:spPr>
            <a:xfrm>
              <a:off x="3593121" y="922369"/>
              <a:ext cx="1656184" cy="1770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223DE67-AB4F-0B65-971A-86B6BC01D752}"/>
                </a:ext>
              </a:extLst>
            </p:cNvPr>
            <p:cNvSpPr/>
            <p:nvPr/>
          </p:nvSpPr>
          <p:spPr>
            <a:xfrm>
              <a:off x="3656485" y="1893308"/>
              <a:ext cx="1529456" cy="716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 student*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5CA76E3-749C-5EAB-9FEE-BB39B607EABF}"/>
                </a:ext>
              </a:extLst>
            </p:cNvPr>
            <p:cNvSpPr/>
            <p:nvPr/>
          </p:nvSpPr>
          <p:spPr>
            <a:xfrm>
              <a:off x="3656485" y="1370490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1FA2079-55A0-A1F2-8F9A-453D7037DBD4}"/>
                </a:ext>
              </a:extLst>
            </p:cNvPr>
            <p:cNvSpPr/>
            <p:nvPr/>
          </p:nvSpPr>
          <p:spPr>
            <a:xfrm>
              <a:off x="5506795" y="1617679"/>
              <a:ext cx="1529456" cy="12688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Student</a:t>
              </a: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8" name="모서리가 둥근 직사각형 74">
              <a:extLst>
                <a:ext uri="{FF2B5EF4-FFF2-40B4-BE49-F238E27FC236}">
                  <a16:creationId xmlns:a16="http://schemas.microsoft.com/office/drawing/2014/main" id="{15EC8704-3DB4-9B28-0E2F-2DAD12F8D32B}"/>
                </a:ext>
              </a:extLst>
            </p:cNvPr>
            <p:cNvSpPr/>
            <p:nvPr/>
          </p:nvSpPr>
          <p:spPr>
            <a:xfrm>
              <a:off x="5629802" y="1914239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9" name="모서리가 둥근 직사각형 76">
              <a:extLst>
                <a:ext uri="{FF2B5EF4-FFF2-40B4-BE49-F238E27FC236}">
                  <a16:creationId xmlns:a16="http://schemas.microsoft.com/office/drawing/2014/main" id="{88D58DA9-C01A-3125-28ED-B2AC51C3B0EA}"/>
                </a:ext>
              </a:extLst>
            </p:cNvPr>
            <p:cNvSpPr/>
            <p:nvPr/>
          </p:nvSpPr>
          <p:spPr>
            <a:xfrm>
              <a:off x="5629802" y="2418799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22EE4C-1DBD-3E9B-64BB-AC54B2F4F485}"/>
                </a:ext>
              </a:extLst>
            </p:cNvPr>
            <p:cNvSpPr/>
            <p:nvPr/>
          </p:nvSpPr>
          <p:spPr>
            <a:xfrm>
              <a:off x="7293233" y="1914239"/>
              <a:ext cx="1131195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E8E618E-1A35-B220-6AF6-C81056DE91CC}"/>
                </a:ext>
              </a:extLst>
            </p:cNvPr>
            <p:cNvSpPr/>
            <p:nvPr/>
          </p:nvSpPr>
          <p:spPr>
            <a:xfrm>
              <a:off x="7293233" y="2418799"/>
              <a:ext cx="1131195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2D05C240-A51E-3CE9-90B5-20AA633F2D23}"/>
                </a:ext>
              </a:extLst>
            </p:cNvPr>
            <p:cNvCxnSpPr>
              <a:cxnSpLocks/>
              <a:stCxn id="115" idx="3"/>
              <a:endCxn id="117" idx="1"/>
            </p:cNvCxnSpPr>
            <p:nvPr/>
          </p:nvCxnSpPr>
          <p:spPr>
            <a:xfrm>
              <a:off x="5185941" y="2251411"/>
              <a:ext cx="320854" cy="6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D7A61BBB-6276-2780-0168-4BE75DAD5910}"/>
                </a:ext>
              </a:extLst>
            </p:cNvPr>
            <p:cNvCxnSpPr>
              <a:stCxn id="118" idx="3"/>
              <a:endCxn id="120" idx="1"/>
            </p:cNvCxnSpPr>
            <p:nvPr/>
          </p:nvCxnSpPr>
          <p:spPr>
            <a:xfrm>
              <a:off x="6913244" y="2130263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C20E16E1-5D82-2AF1-8A27-9577DA785BE1}"/>
                </a:ext>
              </a:extLst>
            </p:cNvPr>
            <p:cNvCxnSpPr>
              <a:stCxn id="119" idx="3"/>
              <a:endCxn id="121" idx="1"/>
            </p:cNvCxnSpPr>
            <p:nvPr/>
          </p:nvCxnSpPr>
          <p:spPr>
            <a:xfrm>
              <a:off x="6913244" y="2634823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F34F269-ED63-78E5-9B55-A0D987AB4331}"/>
                </a:ext>
              </a:extLst>
            </p:cNvPr>
            <p:cNvSpPr/>
            <p:nvPr/>
          </p:nvSpPr>
          <p:spPr>
            <a:xfrm>
              <a:off x="3591511" y="922368"/>
              <a:ext cx="533878" cy="4431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DBF5D86-282E-CA5C-C78E-AAAE528B5006}"/>
                </a:ext>
              </a:extLst>
            </p:cNvPr>
            <p:cNvSpPr/>
            <p:nvPr/>
          </p:nvSpPr>
          <p:spPr>
            <a:xfrm>
              <a:off x="3673489" y="1396323"/>
              <a:ext cx="401111" cy="3329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990E07-A5AE-1342-7E8B-3E99DD108282}"/>
              </a:ext>
            </a:extLst>
          </p:cNvPr>
          <p:cNvGrpSpPr/>
          <p:nvPr/>
        </p:nvGrpSpPr>
        <p:grpSpPr>
          <a:xfrm>
            <a:off x="3388182" y="2360400"/>
            <a:ext cx="4393561" cy="1623235"/>
            <a:chOff x="2601655" y="2823756"/>
            <a:chExt cx="4832917" cy="1964114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EA7E4D8-AF15-A68E-43C9-CAE24D8EDA20}"/>
                </a:ext>
              </a:extLst>
            </p:cNvPr>
            <p:cNvSpPr/>
            <p:nvPr/>
          </p:nvSpPr>
          <p:spPr>
            <a:xfrm>
              <a:off x="2603265" y="2823757"/>
              <a:ext cx="1656184" cy="1770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C206D74-42A5-C383-6CDE-D90A4BD899F3}"/>
                </a:ext>
              </a:extLst>
            </p:cNvPr>
            <p:cNvSpPr/>
            <p:nvPr/>
          </p:nvSpPr>
          <p:spPr>
            <a:xfrm>
              <a:off x="2666629" y="3794696"/>
              <a:ext cx="1529456" cy="716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 student*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3ED5940-0AE1-C87D-6725-D18E3B63B733}"/>
                </a:ext>
              </a:extLst>
            </p:cNvPr>
            <p:cNvSpPr/>
            <p:nvPr/>
          </p:nvSpPr>
          <p:spPr>
            <a:xfrm>
              <a:off x="2666629" y="3271878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6D5E3E0-3305-3CE0-F4CF-63EDBC919973}"/>
                </a:ext>
              </a:extLst>
            </p:cNvPr>
            <p:cNvSpPr/>
            <p:nvPr/>
          </p:nvSpPr>
          <p:spPr>
            <a:xfrm>
              <a:off x="4516939" y="3519067"/>
              <a:ext cx="1529456" cy="12688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Student</a:t>
              </a: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2" name="모서리가 둥근 직사각형 74">
              <a:extLst>
                <a:ext uri="{FF2B5EF4-FFF2-40B4-BE49-F238E27FC236}">
                  <a16:creationId xmlns:a16="http://schemas.microsoft.com/office/drawing/2014/main" id="{DE259773-0611-717C-C7D8-4DDDA9DB1355}"/>
                </a:ext>
              </a:extLst>
            </p:cNvPr>
            <p:cNvSpPr/>
            <p:nvPr/>
          </p:nvSpPr>
          <p:spPr>
            <a:xfrm>
              <a:off x="4639946" y="3815627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3" name="모서리가 둥근 직사각형 76">
              <a:extLst>
                <a:ext uri="{FF2B5EF4-FFF2-40B4-BE49-F238E27FC236}">
                  <a16:creationId xmlns:a16="http://schemas.microsoft.com/office/drawing/2014/main" id="{60EE6EB6-21F4-0867-D5F9-F4B7EAFE216A}"/>
                </a:ext>
              </a:extLst>
            </p:cNvPr>
            <p:cNvSpPr/>
            <p:nvPr/>
          </p:nvSpPr>
          <p:spPr>
            <a:xfrm>
              <a:off x="4639946" y="4320187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8963BD4-6D76-2D43-551D-22B8FB1CC88D}"/>
                </a:ext>
              </a:extLst>
            </p:cNvPr>
            <p:cNvSpPr/>
            <p:nvPr/>
          </p:nvSpPr>
          <p:spPr>
            <a:xfrm>
              <a:off x="6303377" y="3815627"/>
              <a:ext cx="1131195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4F9B959-AFEE-D120-45A6-8F8270C5C0BF}"/>
                </a:ext>
              </a:extLst>
            </p:cNvPr>
            <p:cNvSpPr/>
            <p:nvPr/>
          </p:nvSpPr>
          <p:spPr>
            <a:xfrm>
              <a:off x="6303377" y="4320187"/>
              <a:ext cx="1131195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EB39E91-C582-15E9-42E6-BDEBDCCD4277}"/>
                </a:ext>
              </a:extLst>
            </p:cNvPr>
            <p:cNvCxnSpPr>
              <a:cxnSpLocks/>
              <a:stCxn id="89" idx="3"/>
              <a:endCxn id="91" idx="1"/>
            </p:cNvCxnSpPr>
            <p:nvPr/>
          </p:nvCxnSpPr>
          <p:spPr>
            <a:xfrm>
              <a:off x="4196085" y="4152799"/>
              <a:ext cx="320854" cy="6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1858DB0C-BED4-F327-06CE-CA521B05DA72}"/>
                </a:ext>
              </a:extLst>
            </p:cNvPr>
            <p:cNvCxnSpPr>
              <a:stCxn id="92" idx="3"/>
              <a:endCxn id="94" idx="1"/>
            </p:cNvCxnSpPr>
            <p:nvPr/>
          </p:nvCxnSpPr>
          <p:spPr>
            <a:xfrm>
              <a:off x="5923388" y="4031651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E85B610C-9661-F4E3-B03B-434A568CF58C}"/>
                </a:ext>
              </a:extLst>
            </p:cNvPr>
            <p:cNvCxnSpPr>
              <a:stCxn id="93" idx="3"/>
              <a:endCxn id="95" idx="1"/>
            </p:cNvCxnSpPr>
            <p:nvPr/>
          </p:nvCxnSpPr>
          <p:spPr>
            <a:xfrm>
              <a:off x="5923388" y="4536211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C791909-652E-BFA6-46E1-974CCE239474}"/>
                </a:ext>
              </a:extLst>
            </p:cNvPr>
            <p:cNvSpPr/>
            <p:nvPr/>
          </p:nvSpPr>
          <p:spPr>
            <a:xfrm>
              <a:off x="2601655" y="2823756"/>
              <a:ext cx="533878" cy="4431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873E4DF-617E-1B6C-8A30-12BE8886E26D}"/>
                </a:ext>
              </a:extLst>
            </p:cNvPr>
            <p:cNvSpPr/>
            <p:nvPr/>
          </p:nvSpPr>
          <p:spPr>
            <a:xfrm>
              <a:off x="2683633" y="3297711"/>
              <a:ext cx="401111" cy="3329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A38935-E00A-1820-C5CA-CC49E0735AC3}"/>
              </a:ext>
            </a:extLst>
          </p:cNvPr>
          <p:cNvGrpSpPr/>
          <p:nvPr/>
        </p:nvGrpSpPr>
        <p:grpSpPr>
          <a:xfrm>
            <a:off x="2191012" y="3627992"/>
            <a:ext cx="4393561" cy="1623235"/>
            <a:chOff x="2106727" y="3774450"/>
            <a:chExt cx="4832917" cy="1964114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C9AC810-A0C6-541C-35CA-41DB07E133E4}"/>
                </a:ext>
              </a:extLst>
            </p:cNvPr>
            <p:cNvSpPr/>
            <p:nvPr/>
          </p:nvSpPr>
          <p:spPr>
            <a:xfrm>
              <a:off x="2108337" y="3774451"/>
              <a:ext cx="1656184" cy="1770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C1EC8E-EC83-ED0A-3C17-B8551E71ACF4}"/>
                </a:ext>
              </a:extLst>
            </p:cNvPr>
            <p:cNvSpPr/>
            <p:nvPr/>
          </p:nvSpPr>
          <p:spPr>
            <a:xfrm>
              <a:off x="2171701" y="4745390"/>
              <a:ext cx="1529456" cy="716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 student*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694B90D-005B-F3E4-6DF1-776DD58D3F36}"/>
                </a:ext>
              </a:extLst>
            </p:cNvPr>
            <p:cNvSpPr/>
            <p:nvPr/>
          </p:nvSpPr>
          <p:spPr>
            <a:xfrm>
              <a:off x="2171701" y="4222572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A072C31-1F76-E7FB-F6CE-3ADE26B1D47E}"/>
                </a:ext>
              </a:extLst>
            </p:cNvPr>
            <p:cNvSpPr/>
            <p:nvPr/>
          </p:nvSpPr>
          <p:spPr>
            <a:xfrm>
              <a:off x="4022011" y="4469761"/>
              <a:ext cx="1529456" cy="12688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Student</a:t>
              </a: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9" name="모서리가 둥근 직사각형 74">
              <a:extLst>
                <a:ext uri="{FF2B5EF4-FFF2-40B4-BE49-F238E27FC236}">
                  <a16:creationId xmlns:a16="http://schemas.microsoft.com/office/drawing/2014/main" id="{FA1F9B48-52CE-0800-F5B5-B733574EEAFE}"/>
                </a:ext>
              </a:extLst>
            </p:cNvPr>
            <p:cNvSpPr/>
            <p:nvPr/>
          </p:nvSpPr>
          <p:spPr>
            <a:xfrm>
              <a:off x="4145018" y="4766321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0" name="모서리가 둥근 직사각형 76">
              <a:extLst>
                <a:ext uri="{FF2B5EF4-FFF2-40B4-BE49-F238E27FC236}">
                  <a16:creationId xmlns:a16="http://schemas.microsoft.com/office/drawing/2014/main" id="{457E1909-D2B1-9245-AF3B-419A396C88C5}"/>
                </a:ext>
              </a:extLst>
            </p:cNvPr>
            <p:cNvSpPr/>
            <p:nvPr/>
          </p:nvSpPr>
          <p:spPr>
            <a:xfrm>
              <a:off x="4145018" y="5270881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C8F1872-05C5-0165-EBFE-C2FDEBE2554D}"/>
                </a:ext>
              </a:extLst>
            </p:cNvPr>
            <p:cNvSpPr/>
            <p:nvPr/>
          </p:nvSpPr>
          <p:spPr>
            <a:xfrm>
              <a:off x="5808449" y="4766321"/>
              <a:ext cx="1131195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52DB655-7159-5EC8-CFE7-C9F33B9D4089}"/>
                </a:ext>
              </a:extLst>
            </p:cNvPr>
            <p:cNvSpPr/>
            <p:nvPr/>
          </p:nvSpPr>
          <p:spPr>
            <a:xfrm>
              <a:off x="5808449" y="5270881"/>
              <a:ext cx="1131195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416C9E6A-F5E7-109C-989B-BD0183B4B558}"/>
                </a:ext>
              </a:extLst>
            </p:cNvPr>
            <p:cNvCxnSpPr>
              <a:cxnSpLocks/>
              <a:stCxn id="76" idx="3"/>
              <a:endCxn id="78" idx="1"/>
            </p:cNvCxnSpPr>
            <p:nvPr/>
          </p:nvCxnSpPr>
          <p:spPr>
            <a:xfrm>
              <a:off x="3701157" y="5103493"/>
              <a:ext cx="320854" cy="6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075CABDB-A91A-80A3-D4FA-8032B1CA255C}"/>
                </a:ext>
              </a:extLst>
            </p:cNvPr>
            <p:cNvCxnSpPr>
              <a:stCxn id="79" idx="3"/>
              <a:endCxn id="81" idx="1"/>
            </p:cNvCxnSpPr>
            <p:nvPr/>
          </p:nvCxnSpPr>
          <p:spPr>
            <a:xfrm>
              <a:off x="5428460" y="4982345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ABB0322-420D-FAD9-CF65-C389F3E5C9C0}"/>
                </a:ext>
              </a:extLst>
            </p:cNvPr>
            <p:cNvCxnSpPr>
              <a:stCxn id="80" idx="3"/>
              <a:endCxn id="82" idx="1"/>
            </p:cNvCxnSpPr>
            <p:nvPr/>
          </p:nvCxnSpPr>
          <p:spPr>
            <a:xfrm>
              <a:off x="5428460" y="5486905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8AE2668-CB2A-B096-4EAC-0BEE27A18AE8}"/>
                </a:ext>
              </a:extLst>
            </p:cNvPr>
            <p:cNvSpPr/>
            <p:nvPr/>
          </p:nvSpPr>
          <p:spPr>
            <a:xfrm>
              <a:off x="2106727" y="3774450"/>
              <a:ext cx="533878" cy="4431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FAF07EB-EC85-1310-10EB-7AF394A2FD99}"/>
                </a:ext>
              </a:extLst>
            </p:cNvPr>
            <p:cNvSpPr/>
            <p:nvPr/>
          </p:nvSpPr>
          <p:spPr>
            <a:xfrm>
              <a:off x="2188705" y="4248405"/>
              <a:ext cx="401111" cy="3329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cxnSp>
        <p:nvCxnSpPr>
          <p:cNvPr id="159" name="연결선: 꺾임 21">
            <a:extLst>
              <a:ext uri="{FF2B5EF4-FFF2-40B4-BE49-F238E27FC236}">
                <a16:creationId xmlns:a16="http://schemas.microsoft.com/office/drawing/2014/main" id="{6BAED32F-2AD7-2B9C-D10C-54F6F737A45C}"/>
              </a:ext>
            </a:extLst>
          </p:cNvPr>
          <p:cNvCxnSpPr>
            <a:cxnSpLocks/>
            <a:stCxn id="12" idx="0"/>
            <a:endCxn id="99" idx="1"/>
          </p:cNvCxnSpPr>
          <p:nvPr/>
        </p:nvCxnSpPr>
        <p:spPr>
          <a:xfrm rot="5400000" flipH="1" flipV="1">
            <a:off x="2179943" y="2811451"/>
            <a:ext cx="1476157" cy="9403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21">
            <a:extLst>
              <a:ext uri="{FF2B5EF4-FFF2-40B4-BE49-F238E27FC236}">
                <a16:creationId xmlns:a16="http://schemas.microsoft.com/office/drawing/2014/main" id="{3DC4E7AA-30C2-CB26-311E-BF7F2F613DE2}"/>
              </a:ext>
            </a:extLst>
          </p:cNvPr>
          <p:cNvCxnSpPr>
            <a:cxnSpLocks/>
            <a:stCxn id="11" idx="0"/>
            <a:endCxn id="125" idx="1"/>
          </p:cNvCxnSpPr>
          <p:nvPr/>
        </p:nvCxnSpPr>
        <p:spPr>
          <a:xfrm rot="5400000" flipH="1" flipV="1">
            <a:off x="3377113" y="1543859"/>
            <a:ext cx="1476157" cy="9403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679D0D-2A6A-2237-CDB0-0440EAEB2ED2}"/>
              </a:ext>
            </a:extLst>
          </p:cNvPr>
          <p:cNvCxnSpPr>
            <a:cxnSpLocks/>
            <a:stCxn id="116" idx="3"/>
            <a:endCxn id="163" idx="1"/>
          </p:cNvCxnSpPr>
          <p:nvPr/>
        </p:nvCxnSpPr>
        <p:spPr>
          <a:xfrm flipV="1">
            <a:off x="6034835" y="1108656"/>
            <a:ext cx="1240489" cy="539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C841A0-AF11-BACA-04A1-9E258A8F580E}"/>
              </a:ext>
            </a:extLst>
          </p:cNvPr>
          <p:cNvGrpSpPr/>
          <p:nvPr/>
        </p:nvGrpSpPr>
        <p:grpSpPr>
          <a:xfrm>
            <a:off x="993842" y="4895583"/>
            <a:ext cx="4393561" cy="1623235"/>
            <a:chOff x="1611799" y="4725143"/>
            <a:chExt cx="4832917" cy="196411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DDA7CFC-E5CF-54BD-A74F-A4E0CBAF981C}"/>
                </a:ext>
              </a:extLst>
            </p:cNvPr>
            <p:cNvSpPr/>
            <p:nvPr/>
          </p:nvSpPr>
          <p:spPr>
            <a:xfrm>
              <a:off x="1613409" y="4725144"/>
              <a:ext cx="1656184" cy="1770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5D02E49-AD8E-FEEE-62D1-9E9678B2640D}"/>
                </a:ext>
              </a:extLst>
            </p:cNvPr>
            <p:cNvSpPr/>
            <p:nvPr/>
          </p:nvSpPr>
          <p:spPr>
            <a:xfrm>
              <a:off x="1676773" y="5696083"/>
              <a:ext cx="1529456" cy="716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 student*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6FEF636-D487-938B-BBD0-892DBF79E49F}"/>
                </a:ext>
              </a:extLst>
            </p:cNvPr>
            <p:cNvSpPr/>
            <p:nvPr/>
          </p:nvSpPr>
          <p:spPr>
            <a:xfrm>
              <a:off x="1676773" y="5173265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2B5AD69-0575-EEBE-EACF-6A3132384969}"/>
                </a:ext>
              </a:extLst>
            </p:cNvPr>
            <p:cNvSpPr/>
            <p:nvPr/>
          </p:nvSpPr>
          <p:spPr>
            <a:xfrm>
              <a:off x="3527083" y="5420454"/>
              <a:ext cx="1529456" cy="12688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Student</a:t>
              </a: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6" name="모서리가 둥근 직사각형 74">
              <a:extLst>
                <a:ext uri="{FF2B5EF4-FFF2-40B4-BE49-F238E27FC236}">
                  <a16:creationId xmlns:a16="http://schemas.microsoft.com/office/drawing/2014/main" id="{8A47F448-98FC-3C64-2636-F7D801660FA5}"/>
                </a:ext>
              </a:extLst>
            </p:cNvPr>
            <p:cNvSpPr/>
            <p:nvPr/>
          </p:nvSpPr>
          <p:spPr>
            <a:xfrm>
              <a:off x="3650090" y="5717014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7" name="모서리가 둥근 직사각형 76">
              <a:extLst>
                <a:ext uri="{FF2B5EF4-FFF2-40B4-BE49-F238E27FC236}">
                  <a16:creationId xmlns:a16="http://schemas.microsoft.com/office/drawing/2014/main" id="{46024F78-F0D3-693A-37C8-B1054F2876BE}"/>
                </a:ext>
              </a:extLst>
            </p:cNvPr>
            <p:cNvSpPr/>
            <p:nvPr/>
          </p:nvSpPr>
          <p:spPr>
            <a:xfrm>
              <a:off x="3650090" y="6221574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68219BD-14F5-CE8C-A5B2-462047CAF54F}"/>
                </a:ext>
              </a:extLst>
            </p:cNvPr>
            <p:cNvSpPr/>
            <p:nvPr/>
          </p:nvSpPr>
          <p:spPr>
            <a:xfrm>
              <a:off x="5313521" y="5717014"/>
              <a:ext cx="1131195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6F73E88-B6BB-F368-C55F-C63855E67D8B}"/>
                </a:ext>
              </a:extLst>
            </p:cNvPr>
            <p:cNvSpPr/>
            <p:nvPr/>
          </p:nvSpPr>
          <p:spPr>
            <a:xfrm>
              <a:off x="5313521" y="6221574"/>
              <a:ext cx="1131195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BFCF321C-B57A-AA34-9E20-3839C2C28EA8}"/>
                </a:ext>
              </a:extLst>
            </p:cNvPr>
            <p:cNvCxnSpPr>
              <a:cxnSpLocks/>
              <a:stCxn id="63" idx="3"/>
              <a:endCxn id="65" idx="1"/>
            </p:cNvCxnSpPr>
            <p:nvPr/>
          </p:nvCxnSpPr>
          <p:spPr>
            <a:xfrm>
              <a:off x="3206229" y="6054186"/>
              <a:ext cx="320854" cy="6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6D02622-47AC-4083-11A8-C504C9923B85}"/>
                </a:ext>
              </a:extLst>
            </p:cNvPr>
            <p:cNvCxnSpPr>
              <a:cxnSpLocks/>
              <a:stCxn id="67" idx="3"/>
              <a:endCxn id="69" idx="1"/>
            </p:cNvCxnSpPr>
            <p:nvPr/>
          </p:nvCxnSpPr>
          <p:spPr>
            <a:xfrm>
              <a:off x="4933532" y="6437598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D311A75-D69F-D2A7-F31E-9023BE20DCB7}"/>
                </a:ext>
              </a:extLst>
            </p:cNvPr>
            <p:cNvSpPr/>
            <p:nvPr/>
          </p:nvSpPr>
          <p:spPr>
            <a:xfrm>
              <a:off x="1611799" y="4725143"/>
              <a:ext cx="533878" cy="4431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CCEF23-6F13-1C2A-180F-ACFE17B54837}"/>
                </a:ext>
              </a:extLst>
            </p:cNvPr>
            <p:cNvSpPr/>
            <p:nvPr/>
          </p:nvSpPr>
          <p:spPr>
            <a:xfrm>
              <a:off x="1693777" y="5199098"/>
              <a:ext cx="401111" cy="3329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4D3599D-D4AC-D11C-60C4-C08BB19B4010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4933532" y="5933038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연결선: 꺾임 21">
            <a:extLst>
              <a:ext uri="{FF2B5EF4-FFF2-40B4-BE49-F238E27FC236}">
                <a16:creationId xmlns:a16="http://schemas.microsoft.com/office/drawing/2014/main" id="{68347D8E-7521-5BCF-520A-B2BCF8EC7799}"/>
              </a:ext>
            </a:extLst>
          </p:cNvPr>
          <p:cNvCxnSpPr>
            <a:cxnSpLocks/>
            <a:stCxn id="13" idx="0"/>
            <a:endCxn id="86" idx="1"/>
          </p:cNvCxnSpPr>
          <p:nvPr/>
        </p:nvCxnSpPr>
        <p:spPr>
          <a:xfrm rot="5400000" flipH="1" flipV="1">
            <a:off x="982773" y="4079042"/>
            <a:ext cx="1476156" cy="9403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0133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75787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cinput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value)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(!(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value))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다시 입력 하세요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enum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menuType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TERMINATE, REGISTER, REMOVE, DISPLAY, REMOVEALL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student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phone;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student(char* _name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char* _phone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(_name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name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 = new char[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(_name) + 1],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(_name) + 1, _name);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(_phone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phone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(phone = new char[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(_phone) + 1],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(_phone) + 1, _phone);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~student()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(name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delete[] name;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(phone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delete[] phone;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name;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phone;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_name)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(_name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(name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delete[] name;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 = new char[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(_name) + 1],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(_name) + 1, _name);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_phone)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(_phone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(phone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delete[] phone;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(phone = new char[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(_phone) + 1],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(_phone) + 1, _phone);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student*; //typedef student*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Node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link;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_value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:link(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(_value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value = new student;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value = new student(_value-&gt;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_value-&gt;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~Node()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(value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 value;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value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link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value;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link;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(data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return;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value-&gt;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value-&gt;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 _link) { link = _link;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head;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 node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(node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head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head = new Node(node-&gt;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모두 </a:t>
            </a:r>
            <a:r>
              <a:rPr lang="ko-KR" altLang="en-US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지우시겠습니까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?? (Y/N)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입력하세요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 answer = 'n';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answer;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(answer == 'Y' || answer == 'y')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(head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for (Node*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head, *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delete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성공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head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모두 지웠습니다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목록이 없습니다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지우지 않고 메뉴로 돌아갑니다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InsertNode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Node;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(head);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head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(head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추가해 주세요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head, 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strcmp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data-&gt;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== 0) &amp;&amp;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strcmp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data-&gt;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== 0))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if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head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else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delete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성공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목록에 삭제 할 자료가 없습니다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(head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목록이 </a:t>
            </a:r>
            <a:r>
              <a:rPr lang="ko-KR" altLang="en-US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비어있습니다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head;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   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menu)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명단 관리 프로그램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"\t\t1.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"\t\t2.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"\t\t3.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출력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"\t\t4.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전체 삭제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"\t\t0.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선택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cinput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menu = 1;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[255];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list1 = new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(;; system("pause"))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(menu)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REGISTER: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Register = new student;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   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Register-&gt;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Register-&gt;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InsertNode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(Register);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 Register;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REMOVE: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Deletion = new student;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   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Deletion-&gt;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Deletion-&gt;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(Deletion);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 Deletion;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DISPLAY: list1-&gt;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break;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REMOVEALL: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 list1;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 = new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TERMINATE: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exit(0);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71159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상수화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en-US" altLang="ko-KR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)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 멤버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static )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3079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Day07 - 1. this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this</a:t>
            </a:r>
            <a:r>
              <a:rPr lang="ko-KR" altLang="en-US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endParaRPr lang="en-US" altLang="ko-KR" b="1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함수에서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호출한 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주소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가리키는 숨겨진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모든 멤버 함수는 객체의 주소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(this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숨겨진 매개변수로 가진다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과정에서 멤버 함수에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this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 인수가 추가 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함수가 실행되는 동안에만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this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포인터가 매개변수로 쌓인다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객체선언 시 멤버 변수만 각각 할당하고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함수는 공유한다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호출 시 어떤 객체가 멤버 함수를 호출했는지 알아야 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때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인수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객체의 주소를 전달한다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8162" y="3645024"/>
            <a:ext cx="1656184" cy="2736304"/>
            <a:chOff x="899592" y="3894402"/>
            <a:chExt cx="1656184" cy="2736304"/>
          </a:xfrm>
        </p:grpSpPr>
        <p:sp>
          <p:nvSpPr>
            <p:cNvPr id="6" name="직사각형 5"/>
            <p:cNvSpPr/>
            <p:nvPr/>
          </p:nvSpPr>
          <p:spPr>
            <a:xfrm>
              <a:off x="899592" y="3894402"/>
              <a:ext cx="1656184" cy="2736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951201" y="416595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951201" y="4780091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74872" y="5394224"/>
              <a:ext cx="1505622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1.1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4873" y="6008356"/>
              <a:ext cx="1505622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1.2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518362" y="3645024"/>
            <a:ext cx="1656184" cy="2736304"/>
            <a:chOff x="899592" y="3894402"/>
            <a:chExt cx="1656184" cy="2736304"/>
          </a:xfrm>
        </p:grpSpPr>
        <p:sp>
          <p:nvSpPr>
            <p:cNvPr id="15" name="직사각형 14"/>
            <p:cNvSpPr/>
            <p:nvPr/>
          </p:nvSpPr>
          <p:spPr>
            <a:xfrm>
              <a:off x="899592" y="3894402"/>
              <a:ext cx="1656184" cy="2736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51201" y="416595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51201" y="4780091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74872" y="5394224"/>
              <a:ext cx="1505622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2.1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74873" y="6008356"/>
              <a:ext cx="1505622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2.2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874252" y="3429000"/>
            <a:ext cx="3550176" cy="3312368"/>
            <a:chOff x="5133899" y="3894402"/>
            <a:chExt cx="3550176" cy="3312368"/>
          </a:xfrm>
        </p:grpSpPr>
        <p:sp>
          <p:nvSpPr>
            <p:cNvPr id="21" name="직사각형 20"/>
            <p:cNvSpPr/>
            <p:nvPr/>
          </p:nvSpPr>
          <p:spPr>
            <a:xfrm>
              <a:off x="7020272" y="3894402"/>
              <a:ext cx="1656184" cy="1622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33899" y="5583940"/>
              <a:ext cx="3550176" cy="1622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공유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148064" y="3894402"/>
              <a:ext cx="1656184" cy="1622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199673" y="416595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199673" y="4780091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95271" y="5781223"/>
              <a:ext cx="3227433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 (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ptr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=this)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95272" y="6395355"/>
              <a:ext cx="3227433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 (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ptr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=this)</a:t>
              </a: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7071881" y="416595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1881" y="4780091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4283968" y="4907814"/>
            <a:ext cx="576064" cy="432048"/>
          </a:xfrm>
          <a:prstGeom prst="rightArrow">
            <a:avLst>
              <a:gd name="adj1" fmla="val 27120"/>
              <a:gd name="adj2" fmla="val 652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495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460813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sz="20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2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j;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Set(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_j){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_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j = _j;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lnSpc>
                <a:spcPct val="80000"/>
              </a:lnSpc>
            </a:pP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ob1, ob2, ob3;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sz="20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ob1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.Set(1, 10);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ob2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.Set(2, 20);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ob3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.Set(3, 30);</a:t>
            </a:r>
          </a:p>
          <a:p>
            <a:pPr>
              <a:lnSpc>
                <a:spcPct val="80000"/>
              </a:lnSpc>
            </a:pPr>
            <a:endParaRPr lang="en-US" altLang="ko-KR" sz="20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212341" y="2487890"/>
            <a:ext cx="4608131" cy="1163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Set(</a:t>
            </a:r>
            <a:r>
              <a:rPr lang="en-US" altLang="ko-KR" sz="2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B* </a:t>
            </a:r>
            <a:r>
              <a:rPr lang="en-US" altLang="ko-KR" sz="2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2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this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_j) {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this-&gt;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_</a:t>
            </a:r>
            <a:r>
              <a:rPr lang="en-US" altLang="ko-KR" sz="20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this-&gt;</a:t>
            </a: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 = _j;</a:t>
            </a:r>
          </a:p>
          <a:p>
            <a:pPr>
              <a:lnSpc>
                <a:spcPct val="8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}</a:t>
            </a:r>
            <a:endParaRPr lang="ko-KR" altLang="ko-KR" sz="20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212341" y="4893289"/>
            <a:ext cx="4608131" cy="9966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Set(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&amp;ob1</a:t>
            </a:r>
            <a:r>
              <a:rPr lang="en-US" altLang="ko-KR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1, 10);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Set(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&amp;ob2</a:t>
            </a:r>
            <a:r>
              <a:rPr lang="en-US" altLang="ko-KR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2, 20);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Set(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&amp;ob3</a:t>
            </a:r>
            <a:r>
              <a:rPr lang="en-US" altLang="ko-KR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3, 30);</a:t>
            </a:r>
            <a:endParaRPr lang="ko-KR" altLang="ko-KR" sz="2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931096" y="2477678"/>
            <a:ext cx="2965007" cy="11860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endParaRPr lang="en-US" altLang="ko-KR" sz="1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sz="1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sz="1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ko-KR" altLang="ko-KR" sz="1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950448" y="4883121"/>
            <a:ext cx="2965007" cy="10170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endParaRPr lang="en-US" altLang="ko-KR" sz="1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sz="1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sz="1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1" name="직선 화살표 연결선 10"/>
          <p:cNvCxnSpPr>
            <a:stCxn id="9" idx="3"/>
            <a:endCxn id="6" idx="1"/>
          </p:cNvCxnSpPr>
          <p:nvPr/>
        </p:nvCxnSpPr>
        <p:spPr>
          <a:xfrm flipV="1">
            <a:off x="3896103" y="3069588"/>
            <a:ext cx="316238" cy="1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3"/>
            <a:endCxn id="8" idx="1"/>
          </p:cNvCxnSpPr>
          <p:nvPr/>
        </p:nvCxnSpPr>
        <p:spPr>
          <a:xfrm>
            <a:off x="3915455" y="5391631"/>
            <a:ext cx="296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3412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3626587" y="4784452"/>
            <a:ext cx="3003653" cy="1115932"/>
          </a:xfrm>
          <a:prstGeom prst="roundRect">
            <a:avLst>
              <a:gd name="adj" fmla="val 987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this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 활용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변수와 이름이 같은 매개 변수를 가진 경우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함수에서 객체를 반환하는 경우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503549" y="1750164"/>
            <a:ext cx="27003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 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j;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Set(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j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this-&gt;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m_i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this-&gt;j = j; //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m_j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lnSpc>
                <a:spcPct val="8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B ob1, ob2, ob3;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ob1.Set(1, 10);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ob2.Set(2, 20);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ob3.Set(3, 30);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ob1.Out();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ob2.Out();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ob3.Out();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131840" y="1750164"/>
            <a:ext cx="0" cy="4631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626587" y="4784452"/>
            <a:ext cx="2212223" cy="83841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626587" y="4784452"/>
            <a:ext cx="1452020" cy="522778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3275857" y="1750164"/>
            <a:ext cx="5148572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b="1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Calc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_V = 0;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Calc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V) { _V += V; return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*this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Calc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V) { _V -= V; return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*this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Calc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V) { _V *= V; return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*this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_V; 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lnSpc>
                <a:spcPct val="8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Calc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obj1;</a:t>
            </a: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obj1.Add(10).Sub(5).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Mul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(4);</a:t>
            </a: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obj1.GetValue()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20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3626587" y="5332675"/>
            <a:ext cx="2212223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obj1</a:t>
            </a:r>
            <a:endParaRPr lang="en-US" altLang="ko-KR" sz="1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3626588" y="5045841"/>
            <a:ext cx="145202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obj1</a:t>
            </a:r>
            <a:endParaRPr lang="en-US" altLang="ko-KR" sz="1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3626587" y="5619509"/>
            <a:ext cx="3003653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obj1</a:t>
            </a:r>
            <a:endParaRPr lang="en-US" altLang="ko-KR" sz="1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8289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figure {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figure&amp; square() {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"■"; return *this; }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figure&amp; star() {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"★"; return *this; }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figure&amp; circle() {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"●"; return *this; }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figure&amp; diamond() {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"◆"; return *this; }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figure obj1;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10;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obj1.square().star().circle().diamond();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83020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Day07 - 2.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변하지 않는 데이터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값을 수정 할 수 없도록 대입 금지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상수화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 앞에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키워드로 메모리 공간의 값을 변경 할 수 없다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반드시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선언과 초기화를 동시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PI = 3.141592;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PI = -5; //error</a:t>
            </a:r>
          </a:p>
          <a:p>
            <a:pPr>
              <a:lnSpc>
                <a:spcPct val="90000"/>
              </a:lnSpc>
            </a:pP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V1 = 10;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V2=20;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V3=V1;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V2 = 10 , V3 = 20; //error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923361" y="2083881"/>
            <a:ext cx="2501067" cy="57505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3.141592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3" name="꺾인 연결선 22"/>
          <p:cNvCxnSpPr>
            <a:stCxn id="26" idx="3"/>
            <a:endCxn id="22" idx="2"/>
          </p:cNvCxnSpPr>
          <p:nvPr/>
        </p:nvCxnSpPr>
        <p:spPr>
          <a:xfrm flipV="1">
            <a:off x="5726704" y="2658937"/>
            <a:ext cx="1447191" cy="3198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곱셈 기호 23"/>
          <p:cNvSpPr/>
          <p:nvPr/>
        </p:nvSpPr>
        <p:spPr>
          <a:xfrm>
            <a:off x="6128528" y="2619110"/>
            <a:ext cx="737882" cy="737882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81427" y="2807956"/>
            <a:ext cx="1145277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PI=-5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923361" y="4776435"/>
            <a:ext cx="2501067" cy="57505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V3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8" name="꺾인 연결선 17"/>
          <p:cNvCxnSpPr>
            <a:stCxn id="25" idx="3"/>
            <a:endCxn id="17" idx="2"/>
          </p:cNvCxnSpPr>
          <p:nvPr/>
        </p:nvCxnSpPr>
        <p:spPr>
          <a:xfrm flipV="1">
            <a:off x="5726704" y="5351491"/>
            <a:ext cx="1447191" cy="3198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곱셈 기호 20"/>
          <p:cNvSpPr/>
          <p:nvPr/>
        </p:nvSpPr>
        <p:spPr>
          <a:xfrm>
            <a:off x="6128528" y="5311664"/>
            <a:ext cx="737882" cy="737882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81427" y="5500510"/>
            <a:ext cx="1145277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V3=20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66404" y="4776435"/>
            <a:ext cx="2501067" cy="57505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V2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8" name="꺾인 연결선 27"/>
          <p:cNvCxnSpPr>
            <a:stCxn id="30" idx="3"/>
            <a:endCxn id="27" idx="2"/>
          </p:cNvCxnSpPr>
          <p:nvPr/>
        </p:nvCxnSpPr>
        <p:spPr>
          <a:xfrm flipV="1">
            <a:off x="1869747" y="5351491"/>
            <a:ext cx="1447191" cy="3198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셈 기호 28"/>
          <p:cNvSpPr/>
          <p:nvPr/>
        </p:nvSpPr>
        <p:spPr>
          <a:xfrm>
            <a:off x="2271571" y="5311664"/>
            <a:ext cx="737882" cy="737882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24470" y="5500510"/>
            <a:ext cx="1145277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V2=10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23362" y="4776435"/>
            <a:ext cx="2501066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V1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2" name="꺾인 연결선 31"/>
          <p:cNvCxnSpPr>
            <a:stCxn id="34" idx="2"/>
            <a:endCxn id="17" idx="1"/>
          </p:cNvCxnSpPr>
          <p:nvPr/>
        </p:nvCxnSpPr>
        <p:spPr>
          <a:xfrm rot="16200000" flipH="1">
            <a:off x="5144076" y="4284677"/>
            <a:ext cx="789275" cy="7692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81427" y="3933056"/>
            <a:ext cx="1145277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V1=20</a:t>
            </a:r>
          </a:p>
        </p:txBody>
      </p:sp>
      <p:sp>
        <p:nvSpPr>
          <p:cNvPr id="35" name="타원 34"/>
          <p:cNvSpPr/>
          <p:nvPr/>
        </p:nvSpPr>
        <p:spPr>
          <a:xfrm>
            <a:off x="4957679" y="4867576"/>
            <a:ext cx="392771" cy="392771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8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Day01 - 2. ASCII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C107A96-CDD9-4235-9589-CD780E20B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18096"/>
              </p:ext>
            </p:extLst>
          </p:nvPr>
        </p:nvGraphicFramePr>
        <p:xfrm>
          <a:off x="131088" y="998672"/>
          <a:ext cx="1344568" cy="5526672"/>
        </p:xfrm>
        <a:graphic>
          <a:graphicData uri="http://schemas.openxmlformats.org/drawingml/2006/table">
            <a:tbl>
              <a:tblPr/>
              <a:tblGrid>
                <a:gridCol w="488406">
                  <a:extLst>
                    <a:ext uri="{9D8B030D-6E8A-4147-A177-3AD203B41FA5}">
                      <a16:colId xmlns:a16="http://schemas.microsoft.com/office/drawing/2014/main" val="1813620129"/>
                    </a:ext>
                  </a:extLst>
                </a:gridCol>
                <a:gridCol w="488406">
                  <a:extLst>
                    <a:ext uri="{9D8B030D-6E8A-4147-A177-3AD203B41FA5}">
                      <a16:colId xmlns:a16="http://schemas.microsoft.com/office/drawing/2014/main" val="1354187467"/>
                    </a:ext>
                  </a:extLst>
                </a:gridCol>
                <a:gridCol w="367756">
                  <a:extLst>
                    <a:ext uri="{9D8B030D-6E8A-4147-A177-3AD203B41FA5}">
                      <a16:colId xmlns:a16="http://schemas.microsoft.com/office/drawing/2014/main" val="1477325128"/>
                    </a:ext>
                  </a:extLst>
                </a:gridCol>
              </a:tblGrid>
              <a:tr h="1938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문자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48155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\0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9373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SOH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82075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STX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6377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ETX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5396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EOT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6429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ENQ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334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ACK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9389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BEL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7162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BS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65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TAB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10841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0940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VT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251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72196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CR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5845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SO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57755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0x0F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SI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61168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DLE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45568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DC1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59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DC2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3706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DC3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97761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DC4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4887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NAK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14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SYN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056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82369CE-15FC-4228-A9BB-CD3C2CC1D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25972"/>
              </p:ext>
            </p:extLst>
          </p:nvPr>
        </p:nvGraphicFramePr>
        <p:xfrm>
          <a:off x="1628156" y="998672"/>
          <a:ext cx="1396485" cy="5526672"/>
        </p:xfrm>
        <a:graphic>
          <a:graphicData uri="http://schemas.openxmlformats.org/drawingml/2006/table">
            <a:tbl>
              <a:tblPr/>
              <a:tblGrid>
                <a:gridCol w="488406">
                  <a:extLst>
                    <a:ext uri="{9D8B030D-6E8A-4147-A177-3AD203B41FA5}">
                      <a16:colId xmlns:a16="http://schemas.microsoft.com/office/drawing/2014/main" val="1813620129"/>
                    </a:ext>
                  </a:extLst>
                </a:gridCol>
                <a:gridCol w="488406">
                  <a:extLst>
                    <a:ext uri="{9D8B030D-6E8A-4147-A177-3AD203B41FA5}">
                      <a16:colId xmlns:a16="http://schemas.microsoft.com/office/drawing/2014/main" val="1354187467"/>
                    </a:ext>
                  </a:extLst>
                </a:gridCol>
                <a:gridCol w="419673">
                  <a:extLst>
                    <a:ext uri="{9D8B030D-6E8A-4147-A177-3AD203B41FA5}">
                      <a16:colId xmlns:a16="http://schemas.microsoft.com/office/drawing/2014/main" val="1477325128"/>
                    </a:ext>
                  </a:extLst>
                </a:gridCol>
              </a:tblGrid>
              <a:tr h="1938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문자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48155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ETB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9373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CAN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82075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6377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SUB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5396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ESC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6429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FS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334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GS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9389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RS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7162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0x1F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US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65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공백</a:t>
                      </a:r>
                      <a:endParaRPr lang="en-US" sz="9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10841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!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0940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251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#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72196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$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5845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%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57755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&amp;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61168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'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45568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59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3706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97761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+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4887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14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-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056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412FEEF-72B4-474D-B0A8-64C42C286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24601"/>
              </p:ext>
            </p:extLst>
          </p:nvPr>
        </p:nvGraphicFramePr>
        <p:xfrm>
          <a:off x="3177141" y="998672"/>
          <a:ext cx="1344568" cy="5526672"/>
        </p:xfrm>
        <a:graphic>
          <a:graphicData uri="http://schemas.openxmlformats.org/drawingml/2006/table">
            <a:tbl>
              <a:tblPr/>
              <a:tblGrid>
                <a:gridCol w="488406">
                  <a:extLst>
                    <a:ext uri="{9D8B030D-6E8A-4147-A177-3AD203B41FA5}">
                      <a16:colId xmlns:a16="http://schemas.microsoft.com/office/drawing/2014/main" val="1813620129"/>
                    </a:ext>
                  </a:extLst>
                </a:gridCol>
                <a:gridCol w="488406">
                  <a:extLst>
                    <a:ext uri="{9D8B030D-6E8A-4147-A177-3AD203B41FA5}">
                      <a16:colId xmlns:a16="http://schemas.microsoft.com/office/drawing/2014/main" val="1354187467"/>
                    </a:ext>
                  </a:extLst>
                </a:gridCol>
                <a:gridCol w="367756">
                  <a:extLst>
                    <a:ext uri="{9D8B030D-6E8A-4147-A177-3AD203B41FA5}">
                      <a16:colId xmlns:a16="http://schemas.microsoft.com/office/drawing/2014/main" val="1477325128"/>
                    </a:ext>
                  </a:extLst>
                </a:gridCol>
              </a:tblGrid>
              <a:tr h="1938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문자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48155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9373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0x2F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/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82075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6377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5396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6429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334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9389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7162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65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10841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0940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251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: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72196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5845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&lt;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57755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=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61168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&gt;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45568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0x3F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?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59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@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3706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97761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4887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14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056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BE03B5-F9E9-4F9A-8A7F-10D30EC7D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685162"/>
              </p:ext>
            </p:extLst>
          </p:nvPr>
        </p:nvGraphicFramePr>
        <p:xfrm>
          <a:off x="4674209" y="998672"/>
          <a:ext cx="1344568" cy="5526672"/>
        </p:xfrm>
        <a:graphic>
          <a:graphicData uri="http://schemas.openxmlformats.org/drawingml/2006/table">
            <a:tbl>
              <a:tblPr/>
              <a:tblGrid>
                <a:gridCol w="488406">
                  <a:extLst>
                    <a:ext uri="{9D8B030D-6E8A-4147-A177-3AD203B41FA5}">
                      <a16:colId xmlns:a16="http://schemas.microsoft.com/office/drawing/2014/main" val="1813620129"/>
                    </a:ext>
                  </a:extLst>
                </a:gridCol>
                <a:gridCol w="488406">
                  <a:extLst>
                    <a:ext uri="{9D8B030D-6E8A-4147-A177-3AD203B41FA5}">
                      <a16:colId xmlns:a16="http://schemas.microsoft.com/office/drawing/2014/main" val="1354187467"/>
                    </a:ext>
                  </a:extLst>
                </a:gridCol>
                <a:gridCol w="367756">
                  <a:extLst>
                    <a:ext uri="{9D8B030D-6E8A-4147-A177-3AD203B41FA5}">
                      <a16:colId xmlns:a16="http://schemas.microsoft.com/office/drawing/2014/main" val="1477325128"/>
                    </a:ext>
                  </a:extLst>
                </a:gridCol>
              </a:tblGrid>
              <a:tr h="1938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문자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48155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9373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82075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6377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H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5396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6429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J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334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9389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7162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65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10841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0x4F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0940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251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Q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72196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5845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57755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61168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45568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59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W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3706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X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97761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Y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4887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Z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14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056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3AB7739-6502-490C-BFCF-1CB9EFA92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06897"/>
              </p:ext>
            </p:extLst>
          </p:nvPr>
        </p:nvGraphicFramePr>
        <p:xfrm>
          <a:off x="6171277" y="998672"/>
          <a:ext cx="1344568" cy="5526672"/>
        </p:xfrm>
        <a:graphic>
          <a:graphicData uri="http://schemas.openxmlformats.org/drawingml/2006/table">
            <a:tbl>
              <a:tblPr/>
              <a:tblGrid>
                <a:gridCol w="488406">
                  <a:extLst>
                    <a:ext uri="{9D8B030D-6E8A-4147-A177-3AD203B41FA5}">
                      <a16:colId xmlns:a16="http://schemas.microsoft.com/office/drawing/2014/main" val="1813620129"/>
                    </a:ext>
                  </a:extLst>
                </a:gridCol>
                <a:gridCol w="488406">
                  <a:extLst>
                    <a:ext uri="{9D8B030D-6E8A-4147-A177-3AD203B41FA5}">
                      <a16:colId xmlns:a16="http://schemas.microsoft.com/office/drawing/2014/main" val="1354187467"/>
                    </a:ext>
                  </a:extLst>
                </a:gridCol>
                <a:gridCol w="367756">
                  <a:extLst>
                    <a:ext uri="{9D8B030D-6E8A-4147-A177-3AD203B41FA5}">
                      <a16:colId xmlns:a16="http://schemas.microsoft.com/office/drawing/2014/main" val="1477325128"/>
                    </a:ext>
                  </a:extLst>
                </a:gridCol>
              </a:tblGrid>
              <a:tr h="1938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문자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48155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\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9373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]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82075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^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6377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0x5F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_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5396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rgbClr val="525252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`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6429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334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9389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7162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65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10841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0940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251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h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72196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</a:t>
                      </a:r>
                      <a:endParaRPr lang="en-US" sz="900" b="1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5845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j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57755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61168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45568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59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3706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0x6F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97761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4887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q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14002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0560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96AC40D-BABC-417B-A553-EA715C251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35238"/>
              </p:ext>
            </p:extLst>
          </p:nvPr>
        </p:nvGraphicFramePr>
        <p:xfrm>
          <a:off x="7668344" y="998672"/>
          <a:ext cx="1344568" cy="3223892"/>
        </p:xfrm>
        <a:graphic>
          <a:graphicData uri="http://schemas.openxmlformats.org/drawingml/2006/table">
            <a:tbl>
              <a:tblPr/>
              <a:tblGrid>
                <a:gridCol w="488406">
                  <a:extLst>
                    <a:ext uri="{9D8B030D-6E8A-4147-A177-3AD203B41FA5}">
                      <a16:colId xmlns:a16="http://schemas.microsoft.com/office/drawing/2014/main" val="1813620129"/>
                    </a:ext>
                  </a:extLst>
                </a:gridCol>
                <a:gridCol w="488406">
                  <a:extLst>
                    <a:ext uri="{9D8B030D-6E8A-4147-A177-3AD203B41FA5}">
                      <a16:colId xmlns:a16="http://schemas.microsoft.com/office/drawing/2014/main" val="1354187467"/>
                    </a:ext>
                  </a:extLst>
                </a:gridCol>
                <a:gridCol w="367756">
                  <a:extLst>
                    <a:ext uri="{9D8B030D-6E8A-4147-A177-3AD203B41FA5}">
                      <a16:colId xmlns:a16="http://schemas.microsoft.com/office/drawing/2014/main" val="1477325128"/>
                    </a:ext>
                  </a:extLst>
                </a:gridCol>
              </a:tblGrid>
              <a:tr h="1938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진수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문자</a:t>
                      </a:r>
                      <a:endParaRPr lang="ko-KR" altLang="en-US" sz="90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48155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19373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82075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66377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53963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w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6429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120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0x78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x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334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121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0x79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y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9389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122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0x7A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z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716270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123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0x7B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6557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124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0x7C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|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108414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125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0x7D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}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09405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126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0x7E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~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25159"/>
                  </a:ext>
                </a:extLst>
              </a:tr>
              <a:tr h="166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127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0x7F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DEL</a:t>
                      </a:r>
                    </a:p>
                  </a:txBody>
                  <a:tcPr marL="46559" marR="46559" marT="46559" marB="46559" anchor="ctr">
                    <a:lnL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72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0801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 상수화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앞에 선언된 경우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포인터가 가리키는 값 변경 불가능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직접 대입은 가능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a=20;)</a:t>
            </a:r>
          </a:p>
          <a:p>
            <a:pPr>
              <a:lnSpc>
                <a:spcPct val="80000"/>
              </a:lnSpc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 = 5;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 = &amp;a;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*p = 3;//error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pPr>
              <a:lnSpc>
                <a:spcPct val="80000"/>
              </a:lnSpc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앞에 선언된 경우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포인터에 저장된 주소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변경 불가능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 = 5, b=10;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&amp;a;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 = &amp;b; //error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pPr>
              <a:lnSpc>
                <a:spcPct val="80000"/>
              </a:lnSpc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앞에 선언된 경우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 값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역참조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값 변경 불가능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직접 대입은 가능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a=20;)</a:t>
            </a:r>
          </a:p>
          <a:p>
            <a:pPr>
              <a:lnSpc>
                <a:spcPct val="90000"/>
              </a:lnSpc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 = 5, b = 10;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&amp;a;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 = &amp;b; //error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*p = 60; //error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467165" y="1725924"/>
            <a:ext cx="1879088" cy="57505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586845" y="1725924"/>
            <a:ext cx="1879088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&amp;a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5" name="직선 화살표 연결선 24"/>
          <p:cNvCxnSpPr>
            <a:stCxn id="19" idx="3"/>
            <a:endCxn id="8" idx="1"/>
          </p:cNvCxnSpPr>
          <p:nvPr/>
        </p:nvCxnSpPr>
        <p:spPr>
          <a:xfrm>
            <a:off x="5465933" y="2013452"/>
            <a:ext cx="10012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5299970" y="2446004"/>
            <a:ext cx="1145277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*p=3</a:t>
            </a:r>
          </a:p>
        </p:txBody>
      </p:sp>
      <p:cxnSp>
        <p:nvCxnSpPr>
          <p:cNvPr id="30" name="꺾인 연결선 29"/>
          <p:cNvCxnSpPr>
            <a:stCxn id="29" idx="3"/>
            <a:endCxn id="8" idx="2"/>
          </p:cNvCxnSpPr>
          <p:nvPr/>
        </p:nvCxnSpPr>
        <p:spPr>
          <a:xfrm flipV="1">
            <a:off x="6445247" y="2300980"/>
            <a:ext cx="961462" cy="3158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6012160" y="3538766"/>
            <a:ext cx="1411786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586845" y="3538766"/>
            <a:ext cx="1879088" cy="57505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&amp;a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7" name="직선 화살표 연결선 36"/>
          <p:cNvCxnSpPr>
            <a:stCxn id="36" idx="3"/>
            <a:endCxn id="35" idx="1"/>
          </p:cNvCxnSpPr>
          <p:nvPr/>
        </p:nvCxnSpPr>
        <p:spPr>
          <a:xfrm>
            <a:off x="5465933" y="3826294"/>
            <a:ext cx="5462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2806241" y="4258846"/>
            <a:ext cx="1145277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p=&amp;b</a:t>
            </a:r>
          </a:p>
        </p:txBody>
      </p:sp>
      <p:cxnSp>
        <p:nvCxnSpPr>
          <p:cNvPr id="42" name="꺾인 연결선 41"/>
          <p:cNvCxnSpPr>
            <a:stCxn id="41" idx="3"/>
            <a:endCxn id="36" idx="2"/>
          </p:cNvCxnSpPr>
          <p:nvPr/>
        </p:nvCxnSpPr>
        <p:spPr>
          <a:xfrm flipV="1">
            <a:off x="3951518" y="4113822"/>
            <a:ext cx="574871" cy="3158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곱셈 기호 42"/>
          <p:cNvSpPr/>
          <p:nvPr/>
        </p:nvSpPr>
        <p:spPr>
          <a:xfrm>
            <a:off x="3906126" y="4076246"/>
            <a:ext cx="737882" cy="737882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86845" y="5407913"/>
            <a:ext cx="1879088" cy="57505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&amp;a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7" name="직선 화살표 연결선 46"/>
          <p:cNvCxnSpPr>
            <a:stCxn id="46" idx="3"/>
            <a:endCxn id="57" idx="1"/>
          </p:cNvCxnSpPr>
          <p:nvPr/>
        </p:nvCxnSpPr>
        <p:spPr>
          <a:xfrm>
            <a:off x="5465933" y="5695441"/>
            <a:ext cx="5462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5299970" y="6127993"/>
            <a:ext cx="1145277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*p=60</a:t>
            </a:r>
          </a:p>
        </p:txBody>
      </p:sp>
      <p:cxnSp>
        <p:nvCxnSpPr>
          <p:cNvPr id="49" name="꺾인 연결선 48"/>
          <p:cNvCxnSpPr>
            <a:stCxn id="48" idx="3"/>
            <a:endCxn id="57" idx="2"/>
          </p:cNvCxnSpPr>
          <p:nvPr/>
        </p:nvCxnSpPr>
        <p:spPr>
          <a:xfrm flipV="1">
            <a:off x="6445247" y="5982969"/>
            <a:ext cx="272806" cy="3158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곱셈 기호 49"/>
          <p:cNvSpPr/>
          <p:nvPr/>
        </p:nvSpPr>
        <p:spPr>
          <a:xfrm>
            <a:off x="6372200" y="5945393"/>
            <a:ext cx="737882" cy="737882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2806241" y="6127993"/>
            <a:ext cx="1145277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p=&amp;b</a:t>
            </a:r>
          </a:p>
        </p:txBody>
      </p:sp>
      <p:cxnSp>
        <p:nvCxnSpPr>
          <p:cNvPr id="52" name="꺾인 연결선 51"/>
          <p:cNvCxnSpPr>
            <a:stCxn id="51" idx="3"/>
            <a:endCxn id="46" idx="2"/>
          </p:cNvCxnSpPr>
          <p:nvPr/>
        </p:nvCxnSpPr>
        <p:spPr>
          <a:xfrm flipV="1">
            <a:off x="3951518" y="5982969"/>
            <a:ext cx="574871" cy="3158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곱셈 기호 52"/>
          <p:cNvSpPr/>
          <p:nvPr/>
        </p:nvSpPr>
        <p:spPr>
          <a:xfrm>
            <a:off x="3906126" y="5945393"/>
            <a:ext cx="737882" cy="737882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596336" y="3538766"/>
            <a:ext cx="1411786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12160" y="5407913"/>
            <a:ext cx="1411786" cy="57505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596336" y="5407913"/>
            <a:ext cx="1411786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2" name="곱셈 기호 61"/>
          <p:cNvSpPr/>
          <p:nvPr/>
        </p:nvSpPr>
        <p:spPr>
          <a:xfrm>
            <a:off x="6372200" y="2256483"/>
            <a:ext cx="737882" cy="737882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668344" y="2446004"/>
            <a:ext cx="1153903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a=20</a:t>
            </a:r>
          </a:p>
        </p:txBody>
      </p:sp>
      <p:cxnSp>
        <p:nvCxnSpPr>
          <p:cNvPr id="64" name="꺾인 연결선 63"/>
          <p:cNvCxnSpPr>
            <a:cxnSpLocks/>
            <a:stCxn id="63" idx="3"/>
            <a:endCxn id="8" idx="3"/>
          </p:cNvCxnSpPr>
          <p:nvPr/>
        </p:nvCxnSpPr>
        <p:spPr>
          <a:xfrm flipH="1" flipV="1">
            <a:off x="8346253" y="2013452"/>
            <a:ext cx="475994" cy="603368"/>
          </a:xfrm>
          <a:prstGeom prst="bentConnector3">
            <a:avLst>
              <a:gd name="adj1" fmla="val 9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676970" y="6127993"/>
            <a:ext cx="1145277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a=20</a:t>
            </a:r>
          </a:p>
        </p:txBody>
      </p:sp>
      <p:cxnSp>
        <p:nvCxnSpPr>
          <p:cNvPr id="67" name="꺾인 연결선 66"/>
          <p:cNvCxnSpPr>
            <a:stCxn id="66" idx="1"/>
            <a:endCxn id="57" idx="3"/>
          </p:cNvCxnSpPr>
          <p:nvPr/>
        </p:nvCxnSpPr>
        <p:spPr>
          <a:xfrm rot="10800000">
            <a:off x="7423946" y="5695441"/>
            <a:ext cx="253024" cy="6033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7784504" y="6176992"/>
            <a:ext cx="243880" cy="243880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E65335-6F48-46F8-2D75-A9BFD2958884}"/>
              </a:ext>
            </a:extLst>
          </p:cNvPr>
          <p:cNvSpPr/>
          <p:nvPr/>
        </p:nvSpPr>
        <p:spPr>
          <a:xfrm>
            <a:off x="7784504" y="2502767"/>
            <a:ext cx="243880" cy="243880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1387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멤버변수 상수화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할당 후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쓰레기 값으로 초기화 되기 때문에 오류발생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cstring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Student 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number;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 name[20];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Student(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a) { 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number =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//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error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age = a;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lnSpc>
                <a:spcPct val="8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Student s1(20221234,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michelin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21);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Student s2(20231234,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christopher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20);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239041" y="2348880"/>
            <a:ext cx="2501067" cy="57505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number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???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" name="꺾인 연결선 7"/>
          <p:cNvCxnSpPr>
            <a:stCxn id="12" idx="3"/>
            <a:endCxn id="6" idx="2"/>
          </p:cNvCxnSpPr>
          <p:nvPr/>
        </p:nvCxnSpPr>
        <p:spPr>
          <a:xfrm flipV="1">
            <a:off x="6382297" y="2923936"/>
            <a:ext cx="1107278" cy="3198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곱셈 기호 8"/>
          <p:cNvSpPr/>
          <p:nvPr/>
        </p:nvSpPr>
        <p:spPr>
          <a:xfrm>
            <a:off x="6444208" y="2884109"/>
            <a:ext cx="737882" cy="737882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셈 기호 10"/>
          <p:cNvSpPr/>
          <p:nvPr/>
        </p:nvSpPr>
        <p:spPr>
          <a:xfrm>
            <a:off x="7644448" y="2267467"/>
            <a:ext cx="737882" cy="737882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150474" y="3072955"/>
            <a:ext cx="2231823" cy="34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number=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075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멤버변수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상수화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: "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콜론 초기화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 리스트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(Initialize List)&gt;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생성자의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body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부분보다 먼저 수행된다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cstring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Student 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number;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 name[20];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Student(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a)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number(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//number =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error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age = a;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lnSpc>
                <a:spcPct val="80000"/>
              </a:lnSpc>
            </a:pP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Student s1(20221234,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michelin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21);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Student s2(20231234,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christopher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20);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239041" y="2348880"/>
            <a:ext cx="2501067" cy="575056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number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13326" y="3247052"/>
            <a:ext cx="237116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선언과 동시 초기화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2546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572000" y="2050793"/>
            <a:ext cx="3774394" cy="1925105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                                          </a:t>
            </a: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 상수화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멤버변수의 수정 불가능하다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읽기전용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상수화된 함수는 일반함수 호출이 불가능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상수화된 함수는 멤버변수의 주소 리턴 불가능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2045229"/>
            <a:ext cx="7704856" cy="45521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iomanip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&gt;//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endParaRPr lang="en-US" altLang="ko-KR" sz="1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cstring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Student {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number;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name[20];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Student(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a) : number(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//number =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(name,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age = a;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name;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age;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Show();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//char*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name; }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멤버변수</a:t>
            </a: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주소 리턴 불가능</a:t>
            </a:r>
          </a:p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getage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age; }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멤버변수</a:t>
            </a: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값 리턴 가능</a:t>
            </a:r>
          </a:p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print()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age; }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Show()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{ }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{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//age = 22; //</a:t>
            </a:r>
            <a:r>
              <a:rPr lang="ko-KR" altLang="en-US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멤버변수</a:t>
            </a: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수정 불가능</a:t>
            </a:r>
          </a:p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 </a:t>
            </a:r>
            <a:r>
              <a:rPr lang="ko-KR" altLang="en-US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일반함수</a:t>
            </a: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 불가능</a:t>
            </a:r>
          </a:p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getage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print(); // </a:t>
            </a:r>
            <a:r>
              <a:rPr lang="ko-KR" altLang="en-US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상수화</a:t>
            </a: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멤버 함수 호출 가능</a:t>
            </a:r>
          </a:p>
          <a:p>
            <a:pPr>
              <a:lnSpc>
                <a:spcPct val="8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(10) &lt;&lt; number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(15) &lt;&lt; name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(5) &lt;&lt; age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lnSpc>
                <a:spcPct val="80000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Student s1(20221234, "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michelin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21);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Student s2(20231234, "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christopher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20);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s1.Show();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s2.Show();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02431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4888563" y="2575295"/>
            <a:ext cx="3752816" cy="42092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 멤버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static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683568" y="3645024"/>
            <a:ext cx="1656184" cy="2736304"/>
            <a:chOff x="899592" y="3894402"/>
            <a:chExt cx="1656184" cy="2736304"/>
          </a:xfrm>
        </p:grpSpPr>
        <p:sp>
          <p:nvSpPr>
            <p:cNvPr id="8" name="직사각형 7"/>
            <p:cNvSpPr/>
            <p:nvPr/>
          </p:nvSpPr>
          <p:spPr>
            <a:xfrm>
              <a:off x="899592" y="3894402"/>
              <a:ext cx="1656184" cy="2736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951201" y="416595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51201" y="4780091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74872" y="5394224"/>
              <a:ext cx="1505622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1.1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4873" y="6008356"/>
              <a:ext cx="1505622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1.2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83768" y="3645024"/>
            <a:ext cx="1656184" cy="2736304"/>
            <a:chOff x="899592" y="3894402"/>
            <a:chExt cx="1656184" cy="2736304"/>
          </a:xfrm>
        </p:grpSpPr>
        <p:sp>
          <p:nvSpPr>
            <p:cNvPr id="15" name="직사각형 14"/>
            <p:cNvSpPr/>
            <p:nvPr/>
          </p:nvSpPr>
          <p:spPr>
            <a:xfrm>
              <a:off x="899592" y="3894402"/>
              <a:ext cx="1656184" cy="27363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51201" y="416595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51201" y="4780091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74872" y="5394224"/>
              <a:ext cx="1505622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2.1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74873" y="6008356"/>
              <a:ext cx="1505622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2.2</a:t>
              </a: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4283968" y="4907814"/>
            <a:ext cx="576064" cy="432048"/>
          </a:xfrm>
          <a:prstGeom prst="rightArrow">
            <a:avLst>
              <a:gd name="adj1" fmla="val 27120"/>
              <a:gd name="adj2" fmla="val 652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251826" y="2964221"/>
            <a:ext cx="3026291" cy="392771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static </a:t>
            </a:r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 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1, 2, …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989883" y="3429000"/>
            <a:ext cx="3550176" cy="3312368"/>
            <a:chOff x="5133899" y="3894402"/>
            <a:chExt cx="3550176" cy="3312368"/>
          </a:xfrm>
        </p:grpSpPr>
        <p:sp>
          <p:nvSpPr>
            <p:cNvPr id="34" name="직사각형 33"/>
            <p:cNvSpPr/>
            <p:nvPr/>
          </p:nvSpPr>
          <p:spPr>
            <a:xfrm>
              <a:off x="7020272" y="3894402"/>
              <a:ext cx="1656184" cy="1622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133899" y="5583940"/>
              <a:ext cx="3550176" cy="1622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공유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48064" y="3894402"/>
              <a:ext cx="1656184" cy="1622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199673" y="416595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199673" y="4780091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95271" y="5781223"/>
              <a:ext cx="3227433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 (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ptr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=this)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295272" y="6395355"/>
              <a:ext cx="3227433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함수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 (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ptr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=this)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071881" y="416595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7071881" y="4780091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멤버 변수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2.2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65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static )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static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붙여 선언한 멤버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외부 정의 시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staitc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키워드는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선언부에만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함수는 정적 멤버 변수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함수만 접근할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멤버는 동일한 클래스의 모든 객체가 공유한다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함수가 호출되기 전에 메모리 공간 할당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전역변수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특징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생성과는 관계 없이 먼저 할당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 가능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9943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 멤버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static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static )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static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붙여 선언한 멤버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외부 정의 시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staitc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키워드는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선언부에만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쓴다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함수는 정적 멤버 변수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함수만 접근할 수 있다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멤버는 동일한 클래스의 모든 객체가 공유한다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함수가 호출되기 전에 메모리 공간 할당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전역변수 특징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생성과는 관계 없이 먼저 할당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 가능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Point_1 {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static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creat_cnt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static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call_cnt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Point_1(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_x,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_y) : x(_x), y(_y) {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creat_cnt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static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void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OutPointCount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</a:t>
            </a:r>
            <a:r>
              <a:rPr lang="ko-KR" altLang="en-US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선언부</a:t>
            </a:r>
            <a:endParaRPr lang="en-US" altLang="ko-KR" sz="1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lnSpc>
                <a:spcPct val="80000"/>
              </a:lnSpc>
            </a:pP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Point_1::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creat_cnt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0, Point_1::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call_cnt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 필수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지명은 </a:t>
            </a:r>
            <a:r>
              <a:rPr lang="ko-KR" altLang="en-US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ko-KR" altLang="en-US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앞에 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</a:t>
            </a:r>
            <a:r>
              <a:rPr lang="ko-KR" altLang="en-US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클래스명</a:t>
            </a:r>
            <a:r>
              <a:rPr lang="ko-KR" altLang="en-US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 &gt;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Point_1::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OutPointCount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{//</a:t>
            </a:r>
            <a:r>
              <a:rPr lang="ko-KR" altLang="en-US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</a:t>
            </a:r>
            <a:endParaRPr lang="en-US" altLang="ko-KR" sz="1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call_cnt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생성된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Point_1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6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creat_cnt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"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입니다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"Point_1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 횟수는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6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call_cnt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"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입니다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6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0410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 멤버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static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65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static )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static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붙여 선언한 멤버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외부 정의 시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staitc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키워드는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선언부에만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함수는 정적 멤버 변수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 함수만 접근할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멤버는 동일한 클래스의 모든 객체가 공유한다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80000"/>
              </a:lnSpc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함수가 호출되기 전에 메모리 공간 할당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전역변수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특징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생성과는 관계 없이 먼저 할당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 가능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9572" y="2504292"/>
            <a:ext cx="7704856" cy="385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Point_1::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call_cnt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&lt;&lt;"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 호출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Point_1::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OutPointCount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없어도 사용 가능한 정적 멤버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클래스명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 &gt;</a:t>
            </a:r>
          </a:p>
          <a:p>
            <a:pPr>
              <a:lnSpc>
                <a:spcPct val="80000"/>
              </a:lnSpc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Point_1 p1(10, 10);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p1.OutPointCount();</a:t>
            </a:r>
          </a:p>
          <a:p>
            <a:pPr>
              <a:lnSpc>
                <a:spcPct val="80000"/>
              </a:lnSpc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Point_1 p2(20, 20);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p2.OutPointCount();</a:t>
            </a:r>
          </a:p>
          <a:p>
            <a:pPr>
              <a:lnSpc>
                <a:spcPct val="80000"/>
              </a:lnSpc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Point_1 p3(30, 30);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p3.OutPointCount();</a:t>
            </a:r>
          </a:p>
          <a:p>
            <a:pPr>
              <a:lnSpc>
                <a:spcPct val="80000"/>
              </a:lnSpc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p1.OutPointCount();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427F24-7128-F1F1-A407-405E6733CD23}"/>
              </a:ext>
            </a:extLst>
          </p:cNvPr>
          <p:cNvGrpSpPr/>
          <p:nvPr/>
        </p:nvGrpSpPr>
        <p:grpSpPr>
          <a:xfrm>
            <a:off x="3366026" y="3429000"/>
            <a:ext cx="5058402" cy="3367076"/>
            <a:chOff x="3186301" y="3429000"/>
            <a:chExt cx="5058402" cy="3367076"/>
          </a:xfrm>
        </p:grpSpPr>
        <p:sp>
          <p:nvSpPr>
            <p:cNvPr id="2" name="직사각형 1"/>
            <p:cNvSpPr/>
            <p:nvPr/>
          </p:nvSpPr>
          <p:spPr>
            <a:xfrm>
              <a:off x="3186301" y="3429000"/>
              <a:ext cx="5058402" cy="336707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Point_1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private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: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x, y;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sz="14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static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creat_cnt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;</a:t>
              </a:r>
            </a:p>
            <a:p>
              <a:pPr>
                <a:lnSpc>
                  <a:spcPct val="80000"/>
                </a:lnSpc>
              </a:pPr>
              <a:endPara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70C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public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: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sz="14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static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call_cnt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Point_1(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_x,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_y) : x(_x), y(_y)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 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creat_cnt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++;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sz="14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static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void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OutPointCount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(); //</a:t>
              </a:r>
              <a:r>
                <a:rPr lang="ko-KR" altLang="en-US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선언부</a:t>
              </a:r>
              <a:endPara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};</a:t>
              </a:r>
            </a:p>
            <a:p>
              <a:pPr>
                <a:lnSpc>
                  <a:spcPct val="80000"/>
                </a:lnSpc>
              </a:pPr>
              <a:endPara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int Point_1::</a:t>
              </a:r>
              <a:r>
                <a:rPr lang="en-US" altLang="ko-KR" sz="1400" dirty="0" err="1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creat_cnt</a:t>
              </a:r>
              <a:r>
                <a:rPr lang="en-US" altLang="ko-KR" sz="14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= 10, Point_1::</a:t>
              </a:r>
              <a:r>
                <a:rPr lang="en-US" altLang="ko-KR" sz="1400" dirty="0" err="1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call_cnt</a:t>
              </a:r>
              <a:r>
                <a:rPr lang="en-US" altLang="ko-KR" sz="14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= 10;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void Point_1::</a:t>
              </a:r>
              <a:r>
                <a:rPr lang="en-US" altLang="ko-KR" sz="1400" dirty="0" err="1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OutPointCount</a:t>
              </a:r>
              <a:r>
                <a:rPr lang="en-US" altLang="ko-KR" sz="14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() 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{//</a:t>
              </a:r>
              <a:r>
                <a:rPr lang="ko-KR" altLang="en-US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정의부</a:t>
              </a:r>
              <a:endPara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sz="1400" dirty="0" err="1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call_cnt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++;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cout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&lt;&lt; "</a:t>
              </a:r>
              <a:r>
                <a:rPr lang="ko-KR" altLang="en-US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생성된 객체는 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 &lt;&lt; </a:t>
              </a:r>
              <a:r>
                <a:rPr lang="en-US" altLang="ko-KR" sz="1400" dirty="0" err="1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creat_cnt</a:t>
              </a:r>
              <a:r>
                <a:rPr lang="en-US" altLang="ko-KR" sz="1400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&lt;&lt; "</a:t>
              </a:r>
              <a:r>
                <a:rPr lang="ko-KR" altLang="en-US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개 입니다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.\n";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sz="1400" dirty="0" err="1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cout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&lt;&lt; "</a:t>
              </a:r>
              <a:r>
                <a:rPr lang="ko-KR" altLang="en-US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함수의 호출 횟수는 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 &lt;&lt; </a:t>
              </a:r>
              <a:r>
                <a:rPr lang="en-US" altLang="ko-KR" sz="1400" dirty="0" err="1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call_cnt</a:t>
              </a:r>
              <a:r>
                <a:rPr lang="en-US" altLang="ko-KR" sz="1400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&lt;&lt; "</a:t>
              </a:r>
              <a:r>
                <a:rPr lang="ko-KR" altLang="en-US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개 입니다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.\n";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}</a:t>
              </a:r>
              <a:endPara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205153" y="4252261"/>
              <a:ext cx="4408527" cy="135891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endPara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2737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}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채워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만들어 기능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확인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no;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학번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나이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static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studentNum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학생수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정적멤버변수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(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변수의 변경이 필요 없는 함수는 멤버 함수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상수화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Student() {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default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Student(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name,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age) {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//(20230000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부터 차례로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씩 증가 되도록 구현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GetNo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학번 반환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반환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GetAge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나이 반환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static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GetStudentNum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 수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수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print_info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 정보 출력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print_std_cnt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 수 출력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name) {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수정</a:t>
            </a:r>
          </a:p>
          <a:p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SetAge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age) { }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나이 수정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 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4893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Day07 - 4.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90514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iomanip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 Student {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no;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char name[20];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age;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static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studentNum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 //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학생수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정적멤버변수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static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GetStudentNum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//</a:t>
            </a:r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정적멤버함수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Student() : no(0), name(""), age(0) {} //initializer lists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Student(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char*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name,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age) {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this-&gt;no = 20230000 +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studentNum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++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studentNum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strcpy_s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(this-&gt;name, 20, name);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this-&gt;age = age;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생성자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초기화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\n";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GetNo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 return no; }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char*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GetName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 return name; }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GetAge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 return age; }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print_info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print_std_cnt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SetName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char*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name) {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strcpy_s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(this-&gt;name, 20, name); }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SetAge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age) { this-&gt;age = age; }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</a:p>
          <a:p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Student::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studentNum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//</a:t>
            </a:r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정적멤버변수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초기화</a:t>
            </a:r>
          </a:p>
          <a:p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Student::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GetStudentNum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return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studentNum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Student::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print_info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::left &lt;&lt;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setw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(10) &lt;&lt; 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학번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&lt;&lt;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setw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(20) &lt;&lt; 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&lt;&lt;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setw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(5) &lt;&lt; 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나이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&lt;&lt;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setw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(10) &lt;&lt; this-&gt;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GetNo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&lt;&lt;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setw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(20) &lt;&lt; this-&gt;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GetName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&lt;&lt;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setw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(5) &lt;&lt; this-&gt;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GetAge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&lt;&lt;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Student::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print_std_cnt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전체 학생 수는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&lt;&lt;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Student::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GetStudentNum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&lt;&lt; 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 입니다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.\n";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main() {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전체 학생 수는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&lt;&lt;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Student::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GetStudentNum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&lt;&lt;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 입니다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.\n"; //</a:t>
            </a:r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정적멤버는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클래스명으로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접근 가능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Student st1("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michelin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20);              st1.print_std_cnt();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Student st2("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christopher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21);           st1.print_std_cnt();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Student st3("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charlie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puth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22);          st1.print_std_cnt();</a:t>
            </a:r>
          </a:p>
          <a:p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st1.print_info();    st2.print_info();    st3.print_info();</a:t>
            </a:r>
          </a:p>
          <a:p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st1.SetName("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bruno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mars");    st2.SetAge(23);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"\n\n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정보를 수정했습니다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.\n";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st1.print_info();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st2.print_info();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st3.print_info();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return 0;</a:t>
            </a: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98122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Copy Constructor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객체와 배열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0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C++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형식으로 작성하기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 입력 하면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ASCII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출력하기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입력문자 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  A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ASCII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 65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소문자 입력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대문자 변환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대문자 입력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소문자 변환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문자입력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A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---&gt; a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문자입력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a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---&gt; A</a:t>
            </a:r>
          </a:p>
        </p:txBody>
      </p:sp>
    </p:spTree>
    <p:extLst>
      <p:ext uri="{BB962C8B-B14F-4D97-AF65-F5344CB8AC3E}">
        <p14:creationId xmlns:p14="http://schemas.microsoft.com/office/powerpoint/2010/main" val="22542874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Day08 - 1. Copy Constructor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Copy Constructor(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 사용 목적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객체간의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대 멤버 복사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자신과 같은 타입의 객체를 매개변수로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클래스이름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클래스이름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  <a:r>
              <a:rPr lang="en-US" altLang="ko-KR" sz="1800" b="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………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 시점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객체를 선언하면서 객체로 초기화 하는 경우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FontTx/>
              <a:buAutoNum type="arabicParenBoth"/>
            </a:pP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매개변수로 객체를 값으로 전달한 경우</a:t>
            </a:r>
            <a:b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(call by value)</a:t>
            </a:r>
          </a:p>
          <a:p>
            <a:pPr marL="342900" indent="-342900">
              <a:buFontTx/>
              <a:buAutoNum type="arabicParenBoth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객체를 리턴 시 값에 의해 리턴 하는 경우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(return by value –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 객체를 복사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Class &amp;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Document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Document() {}	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(default)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~Document() {}	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(default)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endParaRPr lang="ko-KR" altLang="en-US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Document(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Document&amp;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{…} //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(default)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(default)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소멸자는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빈 껍데기만 존재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{}</a:t>
            </a: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(default)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복사생성자는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대 멤버의 복사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수행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9820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Day08 - 1. Copy Constructor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19572" y="853968"/>
            <a:ext cx="7704856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double d;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 c;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A(</a:t>
            </a:r>
            <a:r>
              <a:rPr lang="en-US" altLang="ko-KR" sz="11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_a, double _d, char _c) : a(_a), d(_d), c(_c)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{ </a:t>
            </a:r>
            <a:r>
              <a:rPr lang="en-US" altLang="ko-KR" sz="11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  <a:endParaRPr lang="ko-KR" altLang="en-US" sz="1100" dirty="0">
              <a:solidFill>
                <a:schemeClr val="tx2">
                  <a:lumMod val="7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ko-KR" altLang="en-US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A(</a:t>
            </a:r>
            <a:r>
              <a:rPr lang="en-US" altLang="ko-KR" sz="1100" dirty="0" err="1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A&amp; r) {// </a:t>
            </a:r>
            <a:r>
              <a:rPr lang="ko-KR" altLang="en-US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1100" dirty="0" err="1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대 멤버</a:t>
            </a: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this-&gt;a = </a:t>
            </a:r>
            <a:r>
              <a:rPr lang="en-US" altLang="ko-KR" sz="1100" dirty="0" err="1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r.a</a:t>
            </a: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this-&gt;d = </a:t>
            </a:r>
            <a:r>
              <a:rPr lang="en-US" altLang="ko-KR" sz="1100" dirty="0" err="1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r.d</a:t>
            </a: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this-&gt;c = </a:t>
            </a:r>
            <a:r>
              <a:rPr lang="en-US" altLang="ko-KR" sz="1100" dirty="0" err="1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r.c</a:t>
            </a: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en-US" altLang="ko-KR" sz="1100" dirty="0" err="1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1100" dirty="0" err="1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</a:t>
            </a: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  <a:endParaRPr lang="ko-KR" altLang="en-US" sz="1100" dirty="0">
              <a:solidFill>
                <a:srgbClr val="C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Show() {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 &lt;&lt; ' ' &lt;&lt; d &lt;&lt; ' ' &lt;&lt; c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함수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display_value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 a) {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a.Show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} //call by value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display_ref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(A&amp; a) {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a.Show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}  //call by reference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display_ptr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(A* a) { a-&gt;Show(); } //call by reference</a:t>
            </a:r>
          </a:p>
          <a:p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</a:t>
            </a:r>
            <a:r>
              <a:rPr lang="en-US" altLang="ko-KR" sz="1100" dirty="0" err="1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creat_obj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A </a:t>
            </a:r>
            <a:r>
              <a:rPr lang="en-US" altLang="ko-KR" sz="1100" dirty="0" err="1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(2, 6.87, 'B'); return </a:t>
            </a:r>
            <a:r>
              <a:rPr lang="en-US" altLang="ko-KR" sz="1100" dirty="0" err="1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 // (3) return by value (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A&amp;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복사생성자로 초기화 가능 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 ob1(1, 3.54, 'A');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 ob2(ob1);  //(1)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객체를 선언과 동시에 객체로 초기화 하는 경우 복사생성자가 호출됨</a:t>
            </a:r>
          </a:p>
          <a:p>
            <a:pPr>
              <a:buFont typeface="Wingdings 2" panose="05020102010507070707" pitchFamily="18" charset="2"/>
              <a:buNone/>
            </a:pP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ob3 = ob1; //(1)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객체를 선언과 동시에 객체로 초기화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ob4 = </a:t>
            </a:r>
            <a:r>
              <a:rPr lang="en-US" altLang="ko-KR" sz="1100" dirty="0" err="1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creat_obj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 (3)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 객체를 복사하는 경우 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 객체로 인식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ob1.Show();    ob2.Show();    ob3.Show();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display_value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(ob1); //(2) 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매개변수로 객체를 값으로 전달한 경우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by value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display_ref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(ob2);    </a:t>
            </a:r>
            <a:r>
              <a:rPr lang="en-US" altLang="ko-KR" sz="11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display_ptr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(&amp;ob3);    </a:t>
            </a:r>
            <a:r>
              <a:rPr lang="en-US" altLang="ko-KR" sz="11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display_ref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(ob4);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//(2)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매개변수로 객체를 </a:t>
            </a:r>
            <a:r>
              <a:rPr lang="ko-KR" altLang="en-US" sz="11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레퍼런스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전달한 경우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by reference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ko-KR" altLang="en-US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103948" y="853967"/>
            <a:ext cx="4932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 시점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객체를 선언하면서 객체로 초기화 하는 경우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FontTx/>
              <a:buAutoNum type="arabicParenBoth"/>
            </a:pP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매개변수로 객체를 값으로 전달한 경우</a:t>
            </a:r>
            <a:b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(call by value)</a:t>
            </a:r>
          </a:p>
          <a:p>
            <a:pPr marL="342900" indent="-342900">
              <a:buFontTx/>
              <a:buAutoNum type="arabicParenBoth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객체를 리턴 시 값에 의해 리턴 하는 경우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(return by value –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 객체를 복사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Class &amp;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2061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Day08 - 1. Copy Constructor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65058"/>
            <a:ext cx="81009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Copy Constructor(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얕은 복사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객체간의 멤버 대 멤버 복사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s3 = s1;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포인터의 경우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얕은복사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방식을 사용하면 같은 메모리를 서로 다른 포인터가 가리킨다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소멸자에서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동적 메모리 해제 시 같은 메모리를 두 번 해제하며 오류 발생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 </a:t>
            </a:r>
            <a:r>
              <a:rPr lang="en-US" altLang="ko-KR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: 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포인터가 가리키는 메모리 만큼 할당하여 복사하는 방식 </a:t>
            </a:r>
            <a:r>
              <a:rPr lang="en-US" altLang="ko-KR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포인터는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주소값을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복사하는 방식이 아닌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포인터가 가리키는 메모리만큼 동적 할당 받아 복사해야 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923928" y="1451000"/>
            <a:ext cx="1656184" cy="1622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75537" y="1822764"/>
            <a:ext cx="1552965" cy="575056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 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3.1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75537" y="2436897"/>
            <a:ext cx="1552965" cy="575056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 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3.2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768244" y="1451000"/>
            <a:ext cx="1656184" cy="16228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819853" y="1822764"/>
            <a:ext cx="1552965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 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1.1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19853" y="2436897"/>
            <a:ext cx="1552965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 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1.2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" name="직선 화살표 연결선 2"/>
          <p:cNvCxnSpPr>
            <a:stCxn id="24" idx="1"/>
            <a:endCxn id="21" idx="3"/>
          </p:cNvCxnSpPr>
          <p:nvPr/>
        </p:nvCxnSpPr>
        <p:spPr>
          <a:xfrm flipH="1">
            <a:off x="5528502" y="2110292"/>
            <a:ext cx="12913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5" idx="1"/>
            <a:endCxn id="22" idx="3"/>
          </p:cNvCxnSpPr>
          <p:nvPr/>
        </p:nvCxnSpPr>
        <p:spPr>
          <a:xfrm flipH="1">
            <a:off x="5528502" y="2724425"/>
            <a:ext cx="12913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610100" y="847772"/>
            <a:ext cx="3123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얕은 복사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객체간의 멤버 대 멤버 복사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719203" y="3733426"/>
            <a:ext cx="3412522" cy="1189189"/>
            <a:chOff x="467544" y="4102667"/>
            <a:chExt cx="3412522" cy="118918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467544" y="4102667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포인터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467544" y="4716800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포인터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3.1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36" name="직선 화살표 연결선 35"/>
            <p:cNvCxnSpPr>
              <a:stCxn id="34" idx="3"/>
              <a:endCxn id="44" idx="1"/>
            </p:cNvCxnSpPr>
            <p:nvPr/>
          </p:nvCxnSpPr>
          <p:spPr>
            <a:xfrm>
              <a:off x="2020509" y="4390195"/>
              <a:ext cx="576115" cy="3070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5" idx="3"/>
              <a:endCxn id="44" idx="1"/>
            </p:cNvCxnSpPr>
            <p:nvPr/>
          </p:nvCxnSpPr>
          <p:spPr>
            <a:xfrm flipV="1">
              <a:off x="2020509" y="4697262"/>
              <a:ext cx="576115" cy="3070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모서리가 둥근 직사각형 43"/>
            <p:cNvSpPr/>
            <p:nvPr/>
          </p:nvSpPr>
          <p:spPr>
            <a:xfrm>
              <a:off x="2596624" y="4409734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4908207" y="3731574"/>
            <a:ext cx="3520586" cy="1191041"/>
            <a:chOff x="4839633" y="4100815"/>
            <a:chExt cx="3520586" cy="1191041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839633" y="4102667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포인터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4839633" y="4716800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포인터 </a:t>
              </a: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3.1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63" name="직선 화살표 연결선 62"/>
            <p:cNvCxnSpPr>
              <a:stCxn id="61" idx="3"/>
              <a:endCxn id="65" idx="1"/>
            </p:cNvCxnSpPr>
            <p:nvPr/>
          </p:nvCxnSpPr>
          <p:spPr>
            <a:xfrm flipV="1">
              <a:off x="6392598" y="4388343"/>
              <a:ext cx="684179" cy="18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62" idx="3"/>
              <a:endCxn id="68" idx="1"/>
            </p:cNvCxnSpPr>
            <p:nvPr/>
          </p:nvCxnSpPr>
          <p:spPr>
            <a:xfrm flipV="1">
              <a:off x="6392598" y="4984790"/>
              <a:ext cx="684179" cy="19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64"/>
            <p:cNvSpPr/>
            <p:nvPr/>
          </p:nvSpPr>
          <p:spPr>
            <a:xfrm>
              <a:off x="7076777" y="4100815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7076777" y="4697262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 </a:t>
              </a:r>
              <a:r>
                <a:rPr lang="ko-KR" altLang="en-US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할당</a:t>
              </a:r>
              <a:endPara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 </a:t>
              </a:r>
              <a:r>
                <a:rPr lang="ko-KR" altLang="en-US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복사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005806" y="4904542"/>
            <a:ext cx="283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포인터의 얕은 복사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5601890" y="4904542"/>
            <a:ext cx="213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5569651" y="1727040"/>
            <a:ext cx="120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5569651" y="2328972"/>
            <a:ext cx="120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8617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3431825" y="853968"/>
            <a:ext cx="49926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 코드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char*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p);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~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Show()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p) {//</a:t>
            </a:r>
            <a:r>
              <a:rPr lang="ko-KR" altLang="en-US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sz="9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char[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(p) + 1];</a:t>
            </a:r>
          </a:p>
          <a:p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(p) + 1, p);</a:t>
            </a:r>
          </a:p>
          <a:p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::~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{//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endParaRPr lang="ko-KR" altLang="en-US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delete[]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동적메모리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해제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string) { //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 </a:t>
            </a:r>
            <a:r>
              <a:rPr lang="ko-KR" altLang="en-US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sz="9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char[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string.pStr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string.pStr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string.pStr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포인터가 가리키는 </a:t>
            </a:r>
            <a:r>
              <a:rPr lang="ko-KR" altLang="en-US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동적메모리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모두 복사 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 수행하는 </a:t>
            </a:r>
            <a:r>
              <a:rPr lang="ko-KR" altLang="en-US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복사생성자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::Show()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s1 = (char*)"Hello World";  //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s1((char*)"Hello World");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s2 = (char*)"C++ language"; //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s1((char*)"C++ language");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s3 = s1;   //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 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s1.Show();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s2.Show();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s3.Show();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27122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얕은 복사 포인터 오류 코드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char*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p)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char[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(p) + 1];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pStr,strlen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(p)+1, p);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r);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~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delete[]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동적메모리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해제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Show()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pStr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s1 = (char*)"Hello World";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s2 = (char*)"C++ language";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MyString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s3 = s1;   //default 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sz="10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s1.Show();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s2.Show();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s3.Show();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8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431825" y="853968"/>
            <a:ext cx="0" cy="593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778469" y="1245630"/>
            <a:ext cx="2897987" cy="982801"/>
            <a:chOff x="467544" y="4102667"/>
            <a:chExt cx="3857221" cy="1189189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67544" y="4102667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s1* </a:t>
              </a:r>
              <a:r>
                <a:rPr lang="en-US" altLang="ko-KR" sz="1600" dirty="0" err="1">
                  <a:solidFill>
                    <a:schemeClr val="accent2">
                      <a:lumMod val="7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pStr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67544" y="4716800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s3* </a:t>
              </a:r>
              <a:r>
                <a:rPr lang="en-US" altLang="ko-KR" sz="1600" dirty="0" err="1">
                  <a:solidFill>
                    <a:schemeClr val="accent2">
                      <a:lumMod val="7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pStr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1" name="직선 화살표 연결선 10"/>
            <p:cNvCxnSpPr>
              <a:stCxn id="9" idx="3"/>
              <a:endCxn id="13" idx="1"/>
            </p:cNvCxnSpPr>
            <p:nvPr/>
          </p:nvCxnSpPr>
          <p:spPr>
            <a:xfrm>
              <a:off x="2020509" y="4390195"/>
              <a:ext cx="751291" cy="3070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0" idx="3"/>
              <a:endCxn id="13" idx="1"/>
            </p:cNvCxnSpPr>
            <p:nvPr/>
          </p:nvCxnSpPr>
          <p:spPr>
            <a:xfrm flipV="1">
              <a:off x="2020509" y="4697262"/>
              <a:ext cx="751291" cy="3070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2771800" y="4409734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6160853" y="885590"/>
            <a:ext cx="2133220" cy="305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얕은 복사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775269" y="2662223"/>
            <a:ext cx="2897987" cy="982801"/>
            <a:chOff x="467544" y="4102667"/>
            <a:chExt cx="3857221" cy="1189189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467544" y="4102667"/>
              <a:ext cx="1552964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s1* </a:t>
              </a:r>
              <a:r>
                <a:rPr lang="en-US" altLang="ko-KR" sz="1600" dirty="0" err="1">
                  <a:solidFill>
                    <a:schemeClr val="accent2">
                      <a:lumMod val="7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pStr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67544" y="4716800"/>
              <a:ext cx="1552964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s3* </a:t>
              </a:r>
              <a:r>
                <a:rPr lang="en-US" altLang="ko-KR" sz="1600" dirty="0" err="1">
                  <a:solidFill>
                    <a:schemeClr val="accent2">
                      <a:lumMod val="7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pStr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9" name="직선 화살표 연결선 18"/>
            <p:cNvCxnSpPr>
              <a:stCxn id="17" idx="3"/>
              <a:endCxn id="23" idx="1"/>
            </p:cNvCxnSpPr>
            <p:nvPr/>
          </p:nvCxnSpPr>
          <p:spPr>
            <a:xfrm>
              <a:off x="2020508" y="4390196"/>
              <a:ext cx="75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8" idx="3"/>
              <a:endCxn id="21" idx="1"/>
            </p:cNvCxnSpPr>
            <p:nvPr/>
          </p:nvCxnSpPr>
          <p:spPr>
            <a:xfrm>
              <a:off x="2020508" y="5004329"/>
              <a:ext cx="75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2771801" y="4716800"/>
              <a:ext cx="1552964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string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.</a:t>
              </a:r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pStr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771801" y="4102667"/>
              <a:ext cx="1552964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string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.</a:t>
              </a:r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pStr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6157653" y="2302183"/>
            <a:ext cx="213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6821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객체와 배열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b="1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객체배열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객체가 여러 개 필요할 경우 배열로 선언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A() :a(0)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Set(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 = 0) { a = _a;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 &lt;&lt; "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설정 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Show(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"a["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"] = " &lt;&lt; a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 ob1, ob2, ob3, ob4, ob5;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[5]; //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객체배열</a:t>
            </a:r>
            <a:endParaRPr lang="ko-KR" altLang="en-US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+ 1);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8874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객체와 배열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b="1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객체배열과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생성자의 인수가 한 개인 경우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_a=0) { a = _a;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a&lt;&lt; "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~A(){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 &lt;&lt; "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Show(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"a["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"] = " &lt;&lt; a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 ob10(1), ob12(2), ob13(3), ob14(4), ob15(5);   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 ob1[5] = { 1, 2, 3, 4, 5 }; //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객체배열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초기화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endParaRPr lang="ko-KR" altLang="en-US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ob2[5] = { A(6), A(7), A(8), A(9), A(10) }; //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객체배열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초기화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ob2[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].Show(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ob2[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]=A(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*10);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ob2[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].Show(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84427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객체와 배열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b="1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객체배열과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생성자의 인수가 두 개 이상인 경우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b;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_a=0,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_b=0) { a = _a; b = _b;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a&lt;&lt; " "&lt;&lt;b &lt;&lt; "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~A()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 &lt;&lt; " " &lt;&lt; b &lt;&lt; "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Show(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"a["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"] : " &lt;&lt; a &lt;&lt; ", " &lt;&lt; b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 ob10(1, 10), ob11(2, 20), ob12(3, 30), ob13(4, 40), ob14(5, 50);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 ob1[5] = { {1, 10}, {2, 20}, {3, 30}, {4, 40}, {5, 50} }; //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초기화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endParaRPr lang="ko-KR" altLang="en-US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ob2[5] = { A(1, 10), A(2, 20), A(3, 30), A(4, 40), A(5, 50) }; //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ob2[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].Show(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ob2[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A(i+10,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10);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ob2[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].Show(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04802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객체와 배열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</a:t>
            </a:r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주소를 저장하는 포인터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b;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A()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~A()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 &lt;&lt; " " &lt;&lt; b &lt;&lt; "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Set(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_a=0,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_b=0) { a = _a; b = _b;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Show()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 =  " &lt;&lt; a &lt;&lt; ", b = " &lt;&lt; b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A* p;       //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생성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주소를 저장하는 포인터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- 8 byte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 = new A;  //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할당된 객체 메모리를 객체 포인터가 가리킴</a:t>
            </a: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p-&gt;Set(1, 10); //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포인터로 멤버 접근 시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"-&gt;"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접근</a:t>
            </a: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p-&gt;Show();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delete p;  //p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가리키는 메모리 해제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86597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객체와 배열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배열 </a:t>
            </a:r>
            <a:r>
              <a:rPr lang="en-US" altLang="ko-KR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b="1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객체포인터를 다수 필요한 경우 사용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b;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_a=0,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_b=0) { a = _a; b = _b;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a&lt;&lt; " "&lt;&lt;b &lt;&lt; "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~A()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 &lt;&lt; " " &lt;&lt; b &lt;&lt; "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Show(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"a["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"] : " &lt;&lt; a &lt;&lt; ", " &lt;&lt; b &lt;&lt;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A* p[5]; //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배열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8byte * 5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p[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new A(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10); //</a:t>
            </a:r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할당</a:t>
            </a: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p[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]-&gt;Show(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//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객체포인터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</a:t>
            </a: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delete p[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 //delete </a:t>
            </a:r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동적메모리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해제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)\n";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68233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배열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배열을 적용해 객체를 복사 해 봅니다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directory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char* name =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*phone =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  <a:endParaRPr lang="ko-KR" altLang="en-US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directory(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"",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""); //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directory(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directory&amp; r); //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~directory(); //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해제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Show()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 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directory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[10];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배열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[0]~[1]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[2]~[9] :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[0]~[1]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 복사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.Show()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삭제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directory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Dary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[6];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배열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Dary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[0]~[5] :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[0]~[1]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 복사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.Show()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067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//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객체 초기화 함수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ChangeLetter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 letter)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('A' &lt;= letter &amp;&amp; letter &lt;= 'Z')  letter += 'a' - 'A';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if ('a' &lt;= letter &amp;&amp; letter &lt;= 'z') letter += 'A' - 'a';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letter;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'A'; //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 상수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'A' = 65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입력문자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"ASCII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코드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문자입력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---&gt; 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ChangeLetter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문자입력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---&gt; 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ChangeLetter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75562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Day08 - 3.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0462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9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directory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 =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, * phone =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ko-KR" altLang="en-US" sz="9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sz="9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directory(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"",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"") {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name = new char[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(name,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phone = new char[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(phone,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9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깊은 복사 </a:t>
            </a:r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directory(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directory&amp; r) {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name = new char[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(r.name) + 1];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phone = new char[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r.phone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(name,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(r.name) + 1, r.name);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(phone,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r.phone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r.phone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9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해제 </a:t>
            </a:r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~directory() {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ko-KR" altLang="en-US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동적 메모리 해제</a:t>
            </a:r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(name != NULL) delete[] name;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(phone != NULL) delete[] phone;</a:t>
            </a:r>
          </a:p>
          <a:p>
            <a:r>
              <a:rPr lang="en-US" altLang="ko-KR" sz="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Show()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name &lt;&lt; "\t</a:t>
            </a:r>
            <a:r>
              <a:rPr lang="ko-KR" altLang="en-US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phone;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1 " &lt;&lt; (void*)name &lt;&lt; " 2 " &lt;&lt; (void*)phone &lt;&lt;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endParaRPr lang="en-US" altLang="ko-KR" sz="9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9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배열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directory*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[20]{ 0 };</a:t>
            </a:r>
          </a:p>
          <a:p>
            <a:endParaRPr lang="en-US" altLang="ko-KR" sz="9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name[50], phone[50];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 ** </a:t>
            </a:r>
            <a:r>
              <a:rPr lang="ko-KR" altLang="en-US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입력 ** 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2;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   </a:t>
            </a:r>
            <a:r>
              <a:rPr lang="ko-KR" altLang="en-US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름</a:t>
            </a:r>
            <a:r>
              <a:rPr lang="ko-KR" altLang="en-US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name;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phone;</a:t>
            </a:r>
          </a:p>
          <a:p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할당 </a:t>
            </a:r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</a:p>
          <a:p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new directory(name, phone);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9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9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sz="9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8;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+ 2] = new directory(*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% 2]);</a:t>
            </a:r>
          </a:p>
          <a:p>
            <a:endParaRPr lang="en-US" altLang="ko-KR" sz="9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"\n\n\t** </a:t>
            </a:r>
            <a:r>
              <a:rPr lang="ko-KR" altLang="en-US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배열 출력**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\n\n";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10;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]-&gt;Show();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9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배열 </a:t>
            </a:r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9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ko-KR" altLang="en-US" sz="9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directory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Dary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[6]{ *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[0],*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[1],*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[0],*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[1],*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[0],*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[1] };</a:t>
            </a:r>
          </a:p>
          <a:p>
            <a:endParaRPr lang="en-US" altLang="ko-KR" sz="9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"\n\n\t** </a:t>
            </a:r>
            <a:r>
              <a:rPr lang="ko-KR" altLang="en-US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배열 출력**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\n\n";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6;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Dary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].Show();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9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배열 소멸</a:t>
            </a:r>
          </a:p>
          <a:p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(int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10;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endParaRPr lang="en-US" altLang="ko-KR" sz="9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462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class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247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Day09 - 1. string (class)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&lt;string&gt;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368145" y="2244323"/>
          <a:ext cx="8407710" cy="71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00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01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02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03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04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05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06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07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08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09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11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13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14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str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e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o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o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!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rgbClr val="FF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\0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34329" y="1315633"/>
            <a:ext cx="8475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 style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[15] = "Hello World!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(\0)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큰 따옴표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상수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(\0)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작은 따옴표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'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 상수 값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34329" y="2962662"/>
            <a:ext cx="84753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C++ style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str1("Hello World!"), str2="Hello World!";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&lt;string&gt;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namespace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unsigned __int64 size;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저장된 문자열의 개수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unsigned __int64 capacity;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 가능한 총 용량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allocator&lt;char&gt; allocator;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배열에 대한 메모리 할당 및 해제를 관리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  <p:graphicFrame>
        <p:nvGraphicFramePr>
          <p:cNvPr id="35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368145" y="3599304"/>
          <a:ext cx="8407710" cy="71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00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01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02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03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04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05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06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07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08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09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11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13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14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str1, 2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e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o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o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!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i="0" u="none" dirty="0">
                        <a:solidFill>
                          <a:srgbClr val="FF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5233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Day09 - 1. string (class)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92266" y="1826160"/>
          <a:ext cx="8959469" cy="34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014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640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Constructor(</a:t>
                      </a:r>
                      <a:r>
                        <a:rPr lang="ko-KR" altLang="en-US" sz="1800" b="0" i="0" u="none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생성자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객체명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크기가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인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default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생성자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객체명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char * s)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문자열 상수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(\0)"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객체명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string&amp; </a:t>
                      </a:r>
                      <a:r>
                        <a:rPr lang="en-US" altLang="ko-KR" sz="1800" baseline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str</a:t>
                      </a:r>
                      <a:r>
                        <a:rPr lang="en-US" altLang="ko-KR" sz="180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string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객체의 복사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생성자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객체명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size_type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n, char c)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문자 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를 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개 구성한 문자열</a:t>
                      </a:r>
                      <a:endParaRPr lang="en-US" altLang="ko-KR" sz="18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객체명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char * s, size n)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문자열 상수에서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개까지 초기화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문자열 길이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&lt; n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가능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template&lt;class</a:t>
                      </a:r>
                      <a:r>
                        <a:rPr lang="en-US" altLang="ko-KR" sz="180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aseline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</a:t>
                      </a:r>
                      <a:r>
                        <a:rPr lang="en-US" altLang="ko-KR" sz="180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&gt;</a:t>
                      </a:r>
                      <a:endParaRPr lang="en-US" altLang="ko-KR" sz="18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객체명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begin, </a:t>
                      </a:r>
                      <a:r>
                        <a:rPr lang="en-US" altLang="ko-KR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end)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≤ 문자열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&lt; end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초기화</a:t>
                      </a:r>
                      <a:endParaRPr lang="en-US" altLang="ko-KR" sz="1800" b="0" i="0" u="none" baseline="0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Iterater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: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반복자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포인터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객체명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string&amp; </a:t>
                      </a:r>
                      <a:r>
                        <a:rPr lang="en-US" altLang="ko-KR" sz="1800" baseline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str</a:t>
                      </a:r>
                      <a:r>
                        <a:rPr lang="en-US" altLang="ko-KR" sz="180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size </a:t>
                      </a:r>
                      <a:r>
                        <a:rPr lang="en-US" altLang="ko-KR" sz="1800" baseline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pos</a:t>
                      </a:r>
                      <a:r>
                        <a:rPr lang="en-US" altLang="ko-KR" sz="180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size n=</a:t>
                      </a:r>
                      <a:r>
                        <a:rPr lang="en-US" altLang="ko-KR" sz="1800" baseline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npos</a:t>
                      </a:r>
                      <a:r>
                        <a:rPr lang="en-US" altLang="ko-KR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str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[</a:t>
                      </a:r>
                      <a:r>
                        <a:rPr lang="en-US" altLang="ko-KR" sz="1800" b="0" i="0" u="non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pos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]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≤ </a:t>
                      </a:r>
                      <a:r>
                        <a:rPr lang="ko-KR" altLang="en-US" sz="1800" b="0" i="0" u="none" baseline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문자열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&lt; </a:t>
                      </a:r>
                      <a:r>
                        <a:rPr lang="en-US" altLang="ko-KR" sz="1800" b="0" i="0" u="none" baseline="0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str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[n]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315633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Constructor (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&lt;string&gt;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4507737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Day09 - 1. string (class)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[] = "The sun will shine on us again.";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str1;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string()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str2("hi!");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//string(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 *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str_2(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//string(char * s)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str3(str2);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string(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&amp;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str4(5, 'k');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string(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size_type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n, char c)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str5("Korea", 10);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string(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s,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size_type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str6(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+ 4,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+ 24);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string(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begin,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end),(char* begin, char* end)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str7(str_2, 4, 14);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//string(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string&amp;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size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pos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size n=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str_7("new world string", 4, 5);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//string(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 *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size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pos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size n=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//str1 = str_2 + str4;  str1 = str4 + str1;  str1[0] = 'S';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"======================================="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01  " &lt;&lt; str1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02  " &lt;&lt; str2 &lt;&lt; ", " &lt;&lt; str_2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03  " &lt;&lt; str3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04  " &lt;&lt; str4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05  " &lt;&lt; str5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06  " &lt;&lt; str6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07  " &lt;&lt; str7 &lt;&lt; ", " &lt;&lt; str_7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"=======================================" &lt;&lt;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4662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Day09 - 1. string (class)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21CAB-509D-4BB5-9939-39F44EC4FB7D}"/>
                  </a:ext>
                </a:extLst>
              </p:cNvPr>
              <p:cNvSpPr txBox="1"/>
              <p:nvPr/>
            </p:nvSpPr>
            <p:spPr>
              <a:xfrm>
                <a:off x="719571" y="1315633"/>
                <a:ext cx="7704857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String(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문자열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입력</a:t>
                </a:r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 style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char name[15];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cin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&gt;&gt; name; //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공백문자 전까지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14(+'\0')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개 저장 가능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. ['\n'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제거 필요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]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while (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cin.get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() != '\n');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cin.get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(name, 15); // 1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행 입력 받기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['\n'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제거 필요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]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cin.getline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(name, 15); // 1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행 입력 받기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['\n'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제거 됨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]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cin.getline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(name, 15, ':'); // 1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행 입력 받기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[':'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전까지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입력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':'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버림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]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C++ style</a:t>
                </a:r>
              </a:p>
              <a:p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입력 받은 문자열 자동 크기 조절</a:t>
                </a:r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string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fullname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;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cin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&gt;&gt;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fullname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; //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공백문자 전까지 저장 가능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. ['\n'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제거 필요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]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while (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cin.get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() != '\n');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getline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cin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fullname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); // 1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행 입력 받기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['\n'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제거 됨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]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getline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cin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fullname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':'); // 1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행 입력 받기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[':'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전까지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입력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':'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버림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]</a:t>
                </a:r>
              </a:p>
              <a:p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제한 요소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: unsigned __int64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함초롬바탕" panose="02030604000101010101" pitchFamily="18" charset="-127"/>
                            <a:cs typeface="함초롬바탕" panose="02030604000101010101" pitchFamily="18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함초롬바탕" panose="02030604000101010101" pitchFamily="18" charset="-127"/>
                            <a:cs typeface="함초롬바탕" panose="02030604000101010101" pitchFamily="18" charset="-127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함초롬바탕" panose="02030604000101010101" pitchFamily="18" charset="-127"/>
                            <a:cs typeface="함초롬바탕" panose="02030604000101010101" pitchFamily="18" charset="-127"/>
                          </a:rPr>
                          <m:t>64</m:t>
                        </m:r>
                      </m:sup>
                    </m:sSup>
                  </m:oMath>
                </a14:m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)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저장 가능한 문자열 개수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메모리 크기</a:t>
                </a:r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921CAB-509D-4BB5-9939-39F44EC4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1" y="1315633"/>
                <a:ext cx="7704857" cy="5355312"/>
              </a:xfrm>
              <a:prstGeom prst="rect">
                <a:avLst/>
              </a:prstGeom>
              <a:blipFill>
                <a:blip r:embed="rId3"/>
                <a:stretch>
                  <a:fillRect l="-791" t="-683" b="-9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&lt;string&gt;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8626666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Day09 - 1. string (class)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205924" y="1315633"/>
            <a:ext cx="87321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String(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Method(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함수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Method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위치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char&amp;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size_t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n)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칸 반환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( 0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≤ 문자열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End )</a:t>
            </a:r>
            <a:b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[]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size_t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칸 반환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( 0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≤ 문자열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End 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char&amp;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front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: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[0]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칸 반환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char&amp;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back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: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[End]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칸 반환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길이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length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길이 반환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resize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길이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맞춤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str.size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 n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n 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str.size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resize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n, char c)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공백을 문자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설정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substr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부터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len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반환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replace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string&amp;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st~len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위치로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끼워 넣기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empty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비었는지 확인하는 함수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(size == 0 : true)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clear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문자열을 지우는 함수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capacity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iterator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erase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(iterator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iterator end) :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st~end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제거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iterator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erase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(iterator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erase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size_type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offset = 0,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size_type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count =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offset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부터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count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제거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push_back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 c)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맨 뒤에 문자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추가 함수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pop_back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맨 뒤에 있는 문자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제거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https://learn.microsoft.com/ko-kr/cpp/standard-library/basic-string-class?view=msvc-170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&lt;string&gt;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7555973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Day09 - 1. string (class)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205924" y="1315633"/>
            <a:ext cx="87321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String(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Method(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함수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Method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메모리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capacity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저장 가능한 용량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크기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bytes)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shrink_to_fit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: capacity(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줄이는 함수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reserve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 = 0) : capacity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할당 함수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확보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 style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변환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c_str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(+ \0)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 반환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C style ]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value_type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noexcept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문자열을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끝나는 문자 배열로 변환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value_type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noexcept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처리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compare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string&amp; str2)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비교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객체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&gt; +, =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0,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-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compare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string&amp; str2)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compare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string&amp; str2,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st2,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len2)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(string&amp; str1, string&amp; str2) : str1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str2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교환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copy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(char*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복사된 길이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find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string&amp;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내 문자열 검색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인덱스 반환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find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내 문자열 검색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실패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https://learn.microsoft.com/ko-kr/cpp/standard-library/basic-string-class?view=msvc-170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&lt;string&gt;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5629802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Day09 - 1. string (class)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205924" y="1315633"/>
            <a:ext cx="87321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String(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Method(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함수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Method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위치 접근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iterator (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반복자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const_iterator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begin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반환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반복자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(iterator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)]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const_iterator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[End+1]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반환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반복자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(iterator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)]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연산자 오버로딩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+ String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 _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 *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&amp; _Right) :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initializer_list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&lt;char&gt; &amp; _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ilist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= String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 _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 *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&amp; _Right) :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initializer_list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&lt;char&gt; &amp; _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ilist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String[n]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[]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 :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char&amp; operator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[]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size_t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https://learn.microsoft.com/ko-kr/cpp/standard-library/basic-string-class?view=msvc-170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&lt;string&gt;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3933270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90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길이가 같은 두 문자열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str1, str2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있다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 문자가 앞에서부터 서로 한 개씩 섞여있는 문자열 만들기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part1 (string str1, string str2);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aaaaa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str2 =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bbbbb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ababababab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pPr>
              <a:lnSpc>
                <a:spcPts val="25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뒤에서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개의 글자로 이루어진 문자열 반환 함수 만들기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part2 (string str1,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abcd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efg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n = 3;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efg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pPr>
              <a:lnSpc>
                <a:spcPts val="25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앞에서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개의 글자로 이루어진 문자열 반환 함수 만들기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part3 (string str1,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abc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defg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n = 3;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abc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82058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C++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형식으로 작성하기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입력 받고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검색한 알파벳 수량 출력하기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저장 할 배열을 선언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cin.getline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배열 이름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배열 칸 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 //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입력 함수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문자열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HeLLo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World!!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받은 문자열 모두 소문자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대문자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or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대문자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소문자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변환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검색 문자 입력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l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결과 출력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검색 문자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[l(L)]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개수는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[ 3 ]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입니다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1136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인덱스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부터 인덱스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까지 문자열 뒤집기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part4(string str1,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e);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"Progra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21Sremm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3", s = 6, e = 12  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"Progra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mmerS12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3"</a:t>
            </a:r>
          </a:p>
          <a:p>
            <a:pPr>
              <a:lnSpc>
                <a:spcPts val="25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 문자열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str2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존재하면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그렇지 않으면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반환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 대문자와 소문자는 구분하지 않습니다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)</a:t>
            </a:r>
          </a:p>
          <a:p>
            <a:pPr>
              <a:lnSpc>
                <a:spcPts val="2500"/>
              </a:lnSpc>
            </a:pP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part5(string str1, string str2);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AbC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dEfG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str2 = "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aBc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1</a:t>
            </a:r>
          </a:p>
          <a:p>
            <a:pPr>
              <a:lnSpc>
                <a:spcPts val="25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숫자 문자열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주어질 때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t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길이가 같은 부분문자열이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수보다 작거나 같은 것이 나오는 횟수를 반환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t="3141592",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p="271"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길이가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 부분 문자열은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314,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141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415,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159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592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중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 = 271</a:t>
            </a:r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보다 작거나 같은 수는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141, 159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part6(string t, string p);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"10203", str2 = "15"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3</a:t>
            </a:r>
          </a:p>
        </p:txBody>
      </p:sp>
    </p:spTree>
    <p:extLst>
      <p:ext uri="{BB962C8B-B14F-4D97-AF65-F5344CB8AC3E}">
        <p14:creationId xmlns:p14="http://schemas.microsoft.com/office/powerpoint/2010/main" val="20074018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90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문자열의 접미사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특정 인덱스부터 시작하는 문자열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≤ 문자열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End )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접미사로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str2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있다면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1,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아니면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0 </a:t>
            </a:r>
          </a:p>
          <a:p>
            <a:pPr>
              <a:lnSpc>
                <a:spcPts val="2500"/>
              </a:lnSpc>
            </a:pP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part7 (string str1, string str2);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"ban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ana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str2 = "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ana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1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"ba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a", str2 = "nan"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0</a:t>
            </a:r>
          </a:p>
          <a:p>
            <a:pPr>
              <a:lnSpc>
                <a:spcPts val="25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문자열의 접두사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특정 인덱스까지의 문자열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≤ 문자열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 )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접두사로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str2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있다면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1,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아니면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0 </a:t>
            </a:r>
          </a:p>
          <a:p>
            <a:pPr>
              <a:lnSpc>
                <a:spcPts val="2500"/>
              </a:lnSpc>
            </a:pP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part8 (string str1, string str2)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ana", str2 = "ban"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1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str1 = "ba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a", str2 = "nan"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0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743829" y="1497484"/>
            <a:ext cx="26865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"banana"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모든 접미사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"banana"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"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anana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"nana"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"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ana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"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"a"</a:t>
            </a:r>
          </a:p>
          <a:p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"banana"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모든 접두사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"b"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"ban"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bana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banan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"banana"</a:t>
            </a:r>
          </a:p>
        </p:txBody>
      </p:sp>
    </p:spTree>
    <p:extLst>
      <p:ext uri="{BB962C8B-B14F-4D97-AF65-F5344CB8AC3E}">
        <p14:creationId xmlns:p14="http://schemas.microsoft.com/office/powerpoint/2010/main" val="12255395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827584" y="853968"/>
            <a:ext cx="7596844" cy="590932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part1(string str1, string str2)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answer = "";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str1.length();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answer.push_back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(str1[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answer.push_back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(str2[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answer;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part2(string str1,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str1.substr(str1.size() - n);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part3(string str1,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str1.substr(0, n);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part4(string str1,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A = str1.substr(s, e - s + 1);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&lt;= e;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str1[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A.back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A.pop_back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str1;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part5(string str1, string str2)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str1.size();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str1[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toupper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(str1[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str2.size();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str2[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toupper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(str2[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(str1.find(str2) != string::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return 1;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part6(string t, string p)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answer =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&lt;=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t.size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-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p.size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stoll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t.substr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p.size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())) &lt;=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stoll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(p)) answer++;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answer;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part7(string str1, string str2)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str1.substr(str1.size() - str2.size()) == str2;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part8(string str1, string str2)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str1.substr(0, str2.size()) == str2;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1 : " &lt;&lt; part1("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aaaaa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"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bbbbb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2 : " &lt;&lt; part2("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abcdefg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3)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3 : " &lt;&lt; part3("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abcdefg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3)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4 : " &lt;&lt; part4("Progra21Sremm3", 6, 12)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5 : " &lt;&lt; part5("banana", "nan")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6 : " &lt;&lt; part6("10203", "15")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"7-1 : " &lt;&lt; part7("banana", "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ana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"7-2 : " &lt;&lt; part7("banana", "nan")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"8-1 : " &lt;&lt; part8("banana", "ban")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"8-2 : " &lt;&lt; part8("banana", "nan")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80099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54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Hangman Game (String class)</a:t>
            </a:r>
          </a:p>
          <a:p>
            <a:pPr>
              <a:lnSpc>
                <a:spcPts val="25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제시 단어 랜덤 선택 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글자 수만큼 밑줄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(_)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표시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26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중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입력 받기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알파벳이 있을 경우 알파벳 표시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없을 경우 기회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(life)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소모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진행하는 동안 찾기 실패한 알파벳 목록 표시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중복된 입력의 경우 예외처리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재입력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 기회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(life) 10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ts val="2500"/>
              </a:lnSpc>
              <a:buAutoNum type="arabicPeriod"/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단어 입력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string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입출력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제시 단어 랜덤 선택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숨김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(_)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기능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개를 입력 받아 제시 단어에서 일치하는 위치 표시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진행 상황 밑줄 단어로 표시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찾기 실패한 단어 목록 출력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알파벳을 모두 찾아 맞추면 성공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번의 기회를 다 소모하면 실패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4668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hangman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단어 목록 총 수량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answer;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진행 답안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진행 숨긴 답안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bad;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실패 기록 답안 목록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Life;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 기회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  <a:endParaRPr lang="ko-KR" altLang="en-US" sz="1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}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 초기화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정답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밑줄 단어 설정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실패기록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기회 초기화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lifeCheck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} // life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확인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printAnswer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}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답안 진행 상태 출력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menu(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menu) { }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</a:t>
            </a:r>
            <a:r>
              <a:rPr lang="ko-KR" altLang="en-US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메뉴판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출력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isSolve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}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정답 확인 함수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guesses(char letter) { } // </a:t>
            </a:r>
            <a:r>
              <a:rPr lang="ko-KR" altLang="en-US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입력받은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알파벳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답안 비교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알파벳을 실패 기록에서 유무 체크 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알파벳을 정답 단어에서 유무 체크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정답 단어에 있으면 단어 위치에 표시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true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정답 단어에 없으면 실패 기록에 추가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Life - 1 [ false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96456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62263" y="853968"/>
            <a:ext cx="8819475" cy="560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word[] = { "inform", "advise", "service", "provide", "relationship", "behave", "improve", "individual", "require", "million",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"social", "amount", "employ", "terrible", "attitude", "research", "audience", "volunteer", "influence", "international",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"opportunity", "ability", "expense", "involve", "stress", "therefore", "average", "ride", "local", "encourage", "determine",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"comfort", "consume", "object", "impress", "available", "contain", "diet", "recognize", "material", "positive",	"emotion",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"amaze", "level", "mine", "essence", "benefit", "affect", "reduce", "chemistry", "immediate", "thus", "proper",	"profession",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"economic", "cell", "focus", "issue", "poetry", "demand", "occur", "complex", "define", "proud", "aware", "contact", "performance",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"detail", "approach", "participate", "fashion", "package", "disappear", "career", "secure", "novel", "despite", "background", "solution",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"generate", "eventually", "decrease", "recycle", "desire", "balance", "publish", "congratulate", "compose", "digital", "negative", "occasion",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"replace", "expert", "term", "relieve", "describe", "biology", "due", "equipment", "account", "birth", "constant", "genius", "reflect", "illness",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"frequent", "steady", "extreme", "tend", "insist", "extend", "politics", "lonely", "habitat", "mental", "factor", "exchange", "active", "species",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"athletic", "dental", "delight", "confident", "gradual", "electricity", "shadow", "access", "announce", "tense", "firm", "vary", "injure", "permit",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"threat", "flood", "disabled", "lack", "signify", "concentrate", "emphasize", "astronomy", "commerce", "capable", "fuel", "manufacture", "movement",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"combine", "gene", "response", "victim", "pressure", "accompany", "frustrate", "construct", "fiction", "laughter", "entertain", "predict", "apologize",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"outdoor", "sight", "quantity", "conclude", "donate", "personality", "struggle", "electronic", "absorb", "advantage", "incredible", "enable", "instruction",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"assume", "attempt", "variety", "confuse", "indicate", "analyze", "labor", "remark", "moral", "embarrass", "claim", "stock", "resident", "reasonable",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"interrupt", "discount", "creature", "heal", "stranger", "revolution", "criticize", "convince", "feature", "tide", "establish", "obtain", "assist",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"disaster", "efficient", "terrific", "react", "independent", "theory", "qualify", "clue", "recall", "risk", "cancer", "treatment", "specific", "engage",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"motivate", "import", "elder", "depress", "fascinate", "violent", "alarm", "edge", "deserve", "route", "psychology", "mole", "passion", "weed", "conscience",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"stripe", "salary", "pose", "purchase", "length", "occupy", "acquire", "interact", "grocer", "lifetime", "decade", "grain", "meaningful", "brief",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"severe", "survival", "comment", "leap", "survey", "mechanic", "mood", "mere", "typical", "approve", "rural", "finance", "operation", "crime", "awful",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"series", "exhausted", "flu", "surround", "display", "policy", "mass", "committee", "accurate", "arrange", "consult", "reward", "recover", "facility",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"dust", "downtown", "attach", "monster", "enormous", "domestic", "elementary", "refer", "gap", "Renaissance", "journey", "plain", "previous", "slight",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"leisure", "telescope", "stroke", "delicious", "breed", "muscle", "delay", "file", "ethic", "instant", "reveal", "junk", "urban", "witness", "admit",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"device", "owe", "intend", "award", "preserve", "underground", "consequence", "aspect", "target", "headache", "horizon", "accomplish", "surf", "adopt",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"potential", "slip", "civilization", "row", "atmosphere", "label", "decorate", "identify", "secretary", "scale", "addict", "evident", "seldom", "standard",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"basis", "automatic", "region", "sake", "artificial", "possess", "substance", "realistic", "physics", "encounter", "differ", "principle", "memorize",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"evaluate", "fulfill", "staff", "tremendous", "application", "vote", "railroad", "cooperate", "emit", "request", "guarantee", "resist", "grant", "permanent",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"emergency", "rid", "impact", "theme", "rely", "hesitate", "location", "organism", "resolve", "curve", "suitable", "distribute", "restrict", "rainforest",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"circumstance", "interpret", "recite", "annoy", "fright", "estimate", "cabin", "adventure", "entrance", "persuade", "gear", "ray", "release", "slave",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"perceive", "rank", "nowadays", "symphony", "envy", "corporate", "autograph", "retire", "appeal", "identical", "innocence", "investment", "authority",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"alternative", "infant", "calculate", "charity", "guilt", "whereas", "broad", "ignorant", "mummy", "pure", "extinct", "household", "chapter", "refund",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"institute", "lately", "luxury", "ashamed", "dense", "rescue", "mount", "destination", "expand", "evolution", "isolate", "gravity", "genuine", "status",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"compete", "military", "logic", "commit", "sensible", "sum", "conserve", "swing", "reproduce", "tone", "concept", "invitation", "precise", "formal",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"particle", "cancel", "departure", "apparent", "visual", "agriculture", "rite", "poverty", "sculpture", "descend", "leak", "portion", "companion",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"diligent", "distinct", "component", "shave", "universal", "trap", "eager", "legal", "demonstrate", "democracy", "mature", "brilliant", "annual", "faith",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"spare", "transfer", "refrigerator", "oppose", "desperate", "remote", "offend", "awake", "spaceship", "insight", "trousers", "civil", "complicated",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"backpack", "tropics", "minor", "duty", "pause", "option", "digest", "shortage", "laboratory", "generous", "laundry", "transform", "discipline",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"kindergarten", "forbid", "ultimate", "thrive", "royal", "ruin", "manual", "evil", "horror", "worship", "afterward", "client", "insure", "scarce", "fancy",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"surgery", "assign", "regulate", "shelf", "highway", "utility", "yield", "decline", "aside", "tolerate", "cottage", "coincidence", "contemporary", "bless",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"prey", "prior", "necessity", "abstract", "league", "fuse", "confirm", "explain", "imitate", "defeat", "niece", "illustrate", "pupil", "intellect", "spice",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"tempt", "inspire", "dine", "literal", "resort", "grab", "alien", "alcohol", "wreck", "triumph", "document", "suspect", "propose", "install", "prohibit",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"appropriate", "scholarship", "execute", "trunk", "receipt", "defect", "commute", "trait", "split", "modest", "virtual", "nutrition", "inner", "contrary",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"ensure", "supervise", "inhabit", "earthquake", "enroll", "seal", "greed", "debate", "spray", "abandon", "conquer", "nevertheless", "volcano", "contract",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"retail", "prejudice", "agency", "nurture", "priest", "elegant", "lawn", "impose", "masterpiece", "harsh", "drought", "arise", "criteria", "extraordinary",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"swallow", "dim", "general", "scream", "ladder", "spill", "glare", "modify", "usual", "routine", "eliminate", "deny", "sensitive", "tragic", "deprive",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"interfere", "temporary", "council", "adolescent", "arctic", "capture", "mill", "associate", "warehouse", "crew", "barrier", "pedestrian", "welfare",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"cliff", "irritate", "glance", "cruel", "fold", "trial", "tribe", "profound", "annals", "distinguish", "statement", "prevail", "infection", "widespread",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"drastic", "fade", "needle", "weapon", "reinforcement", "germ", "endanger", "pile", "atom", "peer", "enrich", "galaxy", "renew", "adjust", "noble",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"candidate", "ideal", "statistics", "ethnic", "foretell", "wonder", "wholesale", "debt", "representative", "oral", "realize", "excess", "appliance",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"furthermore", "command", "ecosystem", "nap", "fame", "shift", "outstanding", "drift", "mislead", "dedicate", "eyesight", "initial", "beard", "haste",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"crush", "confront", "destiny", "hardship", "valid", "idiom", "dispose", "fiber", "hydrogen", "thread", "dynasty", "scatter", "gamble", "temper", "craft",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"undoubtedly", "raft", "rubber", "soak", "specialist", "combat", "cease", "ceiling", "unify", "perspective", "doom", "bump", "genre", "erase", "moderate",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"graze", "vital", "incident", "session", "fragile", "review", "geometry", "budget", "suffix", "fur", "indifferent", "strain", "wrinkle", "ingredient",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"dismiss", "glacier", "urge", "celebrity", "antique", "sphere", "inherit", "disgrace", "crawl", "scratch", "diabetes", "congestion", "constitute", "barter",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"investigate", "circular", "chilly", "activate", "fierce", "vague", "editorial", "magnet", "chatter", "obstacle", "fertile", "abolish", "assure", "rehearse",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"gender", "innovation", "emperor", "dwell", "opponent", "chore", "fossil", "glitter", "carve", "decay", "protein", "backward", "tissue", "refresh", "miniature",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"acne", "lord", "substitute", "scan", "pottery", "layer", "scent", "radiant", "exclaim", "polish", "flavor", "imprint", "heritage", "strive", "property",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"majesty", "portray", "subscribe", "shrug", "wage", "asset", "intimate", "merit", "launch", "conference", "reception", "administer", "vicious", "cherish",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"accuse", "eternal", "robber", "overwhelm", "transmit", "copper", "orbit", "smash", "discard", "famine", "pill", "enhance", "immune", "superior", "string",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"cope", "raw", "moist", "cattle", "loan", "obedient", "procedure", "bond", "therapy", "subtle", "depict", "radical", "angle", "caution", "persist", "reverse",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"architecture", "territory", "strategy", "hence", "panic", "wilderness", "necklace", "category", "murder", "funeral", "clip", "flush", "omit", "outcome",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"alert", "despair", "compact", "embassy", "astonish", "optimistic", "loyal", "humid", "rumor", "deluxe", "delicate", "inflate", "adequate", "physician",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"joint", "via", "passage", "cradle", "vessel", "restore", "passive", "idiot", "marble", "classify", "fundamental", "transaction", "sufficient", "stable",</a:t>
            </a:r>
          </a:p>
          <a:p>
            <a:pPr>
              <a:lnSpc>
                <a:spcPct val="80000"/>
              </a:lnSpc>
            </a:pP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		"sympathy", "eyebrow", "edible", "federal", "bud", "trivial", "anxiety", "tablet", "dizzy", "liquid", "contend", "outlook", "roam", "decent", "tenant" };</a:t>
            </a:r>
          </a:p>
        </p:txBody>
      </p:sp>
    </p:spTree>
    <p:extLst>
      <p:ext uri="{BB962C8B-B14F-4D97-AF65-F5344CB8AC3E}">
        <p14:creationId xmlns:p14="http://schemas.microsoft.com/office/powerpoint/2010/main" val="37978650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81697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//////Hangman Game(String class)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//////1.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제시 단어 랜덤 선택 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//////2.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글자 수만큼 밑줄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(_)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표시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//////3.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26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중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입력 받기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//////4.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알파벳이 있을 경우 알파벳 표시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없을 경우 기회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(life) 1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소모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//////5.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진행하는 동안 찾기 실패한 알파벳 목록 표시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  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중복된 입력의 경우 예외처리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재입력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//////6.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 기회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(life) 10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enum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menu { Play = 1, Terminate, Cheat 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word[] = { "apiary", "beetle", "cereal", "danger",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"ensign", "florid", "garage", "health", "insult",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"jackal", "keeper", "loaner", "manage", "nonce",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"onset", "plaid", "quilt", "remote", "stolid",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"train", "useful", "valid", "whence", "xenon",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"yearn", "zippy" 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hangman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단어 목록 총 수량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answer;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진행 답안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진행 숨긴 답안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bad;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실패 기록 답안 목록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Life;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 기회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 초기화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answer = word[rand() % _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countof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(word)];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string temp(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answer.length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'_');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temp;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Life = 10;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bad.clear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lifeCheck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Life; } // life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확인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printAnswer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 = 0) {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답안 진행 상태 출력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실패한 알파벳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bad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Life &lt;&lt; "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 기회가 남았습니다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(n == 3)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answer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menu(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menu) {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</a:t>
            </a:r>
            <a:r>
              <a:rPr lang="ko-KR" altLang="en-US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메뉴판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출력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Hangman Game !! ] 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1. Play 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2. Exit 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3. Cheat\n";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메뉴를 입력하세요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do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while (!(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menu))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메뉴를 입력하세요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 while (menu &lt;= 0 || 4 &lt;= menu);</a:t>
            </a:r>
          </a:p>
          <a:p>
            <a:endParaRPr lang="en-US" altLang="ko-KR" sz="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isSolve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정답 확인 함수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answer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guesses(char letter) {// </a:t>
            </a:r>
            <a:r>
              <a:rPr lang="ko-KR" altLang="en-US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입력받은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알파벳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답안 비교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bad.find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(letter) != string::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hideAnswer.find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(letter) != string::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\t\t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이미 시도한 알파벳 입니다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endParaRPr lang="en-US" altLang="ko-KR" sz="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answer.size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(answer[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== letter)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letter;</a:t>
            </a:r>
          </a:p>
          <a:p>
            <a:endParaRPr lang="en-US" altLang="ko-KR" sz="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hideAnswer.find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(letter) == -1 /* string::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*/)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bad += letter;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Life--;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srand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(time(0));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hangman game;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menu = 0;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(;; system("pause"))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game.menu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(menu)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Cheat: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Play: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game.init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while (!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game.isSolve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&amp;&amp;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game.lifeCheck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&gt; 0)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game.printAnswer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char letter;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letter;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game.guesses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(letter);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game.printAnswer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(3);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game.isSolve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\t\t ★☆★☆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축하합니다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정답을 맞추셨습니다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.!!☆★☆★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\t\t </a:t>
            </a:r>
            <a:r>
              <a:rPr lang="ko-KR" altLang="en-US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ㅠ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ㅠ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정답을 맞추지 못 했습니다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Terminate: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 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exit(0);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28472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Day09 - 2.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45603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//////Hangman Game(String class)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//////1.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제시 단어 랜덤 선택 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//////2.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글자 수만큼 밑줄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(_)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표시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//////3.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26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중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입력 받기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//////4.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알파벳이 있을 경우 알파벳 표시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없을 경우 기회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(life) 1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소모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//////5.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 진행하는 동안 찾기 실패한 알파벳 목록 표시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  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중복된 입력의 경우 예외처리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재입력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//////6.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 기회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(life) 10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fstream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cstdlib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enum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menu { Play = 1, Terminate, Cheat,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ReplaceWord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};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hangman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string filename;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words[1000];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answer;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bad;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Life;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hangman()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srand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(time(0));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게임에 사용할 단어 파일 이름을 입력하세요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 .txt </a:t>
            </a:r>
            <a:r>
              <a:rPr lang="ko-KR" altLang="en-US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확장자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포함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End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filename))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ifstream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string end("end"), End("End");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filename.compare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(end) == 0) ||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filename.compare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(End) == 0)) exit(0);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readFile.open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(filename);    //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열기</a:t>
            </a:r>
          </a:p>
          <a:p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readFile.is_open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    //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파일이 열렸는지 확인</a:t>
            </a:r>
          </a:p>
          <a:p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!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readFile.eof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    //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끝까지 읽었는지 확인</a:t>
            </a:r>
          </a:p>
          <a:p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words[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//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단어 저장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+ 1 &lt;&lt; " : " &lt;&lt; words[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readFile.close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  //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닫기</a:t>
            </a:r>
          </a:p>
          <a:p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break;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게임에 사용할 단어 파일 이름을 입력하세요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 .txt </a:t>
            </a:r>
            <a:r>
              <a:rPr lang="ko-KR" altLang="en-US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확장자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포함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End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continue;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Life = 10;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bad.clear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printFile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randomSelect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lifeCheck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Life;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void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printFile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참고하는 단어 파일은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filename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단어 개수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printAnswer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n=0)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(n == 3)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answer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menu(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menu)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Hangman Game !! ] 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1. Play 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2. Exit 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3. Cheat\n";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4.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ReplaceWord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메뉴를 입력하세요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do{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while (!(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menu))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while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메뉴를 입력하세요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while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 while (menu &lt;= 0 || 5 &lt;= menu);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saveWord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게임에 사용할 단어 파일 이름을 입력하세요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 .txt </a:t>
            </a:r>
            <a:r>
              <a:rPr lang="ko-KR" altLang="en-US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확장자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포함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End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filename))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ifstream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string end("end"), End("End");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filename.compare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(end) == 0) ||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filename.compare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(End) == 0))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exit(0);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readFile.open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(filename);    //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열기</a:t>
            </a:r>
          </a:p>
          <a:p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readFile.is_open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    //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파일이 열렸는지 확인</a:t>
            </a:r>
          </a:p>
          <a:p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!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readFile.eof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    //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끝까지 읽었는지 확인</a:t>
            </a:r>
          </a:p>
          <a:p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words[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//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단어 저장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+ 1 &lt;&lt; " : " &lt;&lt; words[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readFile.close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  //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파일 닫기</a:t>
            </a:r>
          </a:p>
          <a:p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break;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게임에 사용할 단어 파일 이름을 입력하세요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 .txt </a:t>
            </a:r>
            <a:r>
              <a:rPr lang="ko-KR" altLang="en-US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확장자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포함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End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continue;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string&amp;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randomSelect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answer = words[rand() %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length =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answer.length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string temp(length, '_');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temp;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answer;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isSolve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answer.compare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== 0)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true;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false;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guesses(char letter)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bad.find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(letter) != string::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hideAnswer.find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(letter) != string::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이미 시도한 알파벳 입니다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false;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answer.find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(letter);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string::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틀렸습니다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bad += letter; // add to string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Life--;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찾았습니다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do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letter;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answer.find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(letter,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+ 1);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} while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string::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npos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(answer !=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hideAnswer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if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bad.length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&gt; 0)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실패한 알파벳 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bad &lt;&lt;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Life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 기회가 남았습니다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return false;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true;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hangman::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wordsCnt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hangman::filename;</a:t>
            </a:r>
          </a:p>
          <a:p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hangman game;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menu = 0;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(1)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game.menu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(menu)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Cheat: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Play: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game.init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while (!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game.isSolve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&amp;&amp;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game.lifeCheck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&gt; 0)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game.printAnswer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char letter;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letter;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while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game.guesses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(letter);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Terminate: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 [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 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exit(0);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ReplaceWord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game.saveWord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continue;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game.isSolve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game.printAnswer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축하합니다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정답을 맞추셨습니다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.!! 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</a:t>
            </a:r>
            <a:r>
              <a:rPr lang="en-US" altLang="ko-KR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ㅠ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sz="5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ㅠ</a:t>
            </a:r>
            <a:r>
              <a:rPr lang="ko-KR" altLang="en-US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정답을 맞추지 못 했습니다</a:t>
            </a:r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\n";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system("pause");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5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39167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개념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상속을 위한 조건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상속관계에서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생성자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호출 순서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다중상속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접근제어 지시자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(private, protected, public)</a:t>
            </a:r>
          </a:p>
          <a:p>
            <a:pPr marL="457200" indent="-457200">
              <a:buFontTx/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2317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 상속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(class inheritance) (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클래스의 재사용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클래스에서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멤버 변수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함수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 물려받고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새로운 기능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이나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속성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새로운 클래스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구현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베이스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상위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슈퍼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기초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부모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(base, super, parent class)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기존에 정의한 클래스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하위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자식 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(derived, sub, child class)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상속을 통해 기초 클래스의 모든 특성을 물려받아 새롭게 작성된 클래스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9881AF8-A089-0C0D-BBCF-12655475C577}"/>
              </a:ext>
            </a:extLst>
          </p:cNvPr>
          <p:cNvGrpSpPr/>
          <p:nvPr/>
        </p:nvGrpSpPr>
        <p:grpSpPr>
          <a:xfrm>
            <a:off x="840813" y="3791602"/>
            <a:ext cx="2424818" cy="2874942"/>
            <a:chOff x="610058" y="3791602"/>
            <a:chExt cx="2667300" cy="28749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20020E3-AEC0-1323-0384-D124C274A356}"/>
                </a:ext>
              </a:extLst>
            </p:cNvPr>
            <p:cNvSpPr/>
            <p:nvPr/>
          </p:nvSpPr>
          <p:spPr>
            <a:xfrm>
              <a:off x="610058" y="3791602"/>
              <a:ext cx="2667300" cy="28749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Project A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" name="모서리가 둥근 직사각형 20">
              <a:extLst>
                <a:ext uri="{FF2B5EF4-FFF2-40B4-BE49-F238E27FC236}">
                  <a16:creationId xmlns:a16="http://schemas.microsoft.com/office/drawing/2014/main" id="{91895A98-B754-9959-6FDB-11F4535D1C6E}"/>
                </a:ext>
              </a:extLst>
            </p:cNvPr>
            <p:cNvSpPr/>
            <p:nvPr/>
          </p:nvSpPr>
          <p:spPr>
            <a:xfrm>
              <a:off x="693174" y="4254711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Class A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" name="모서리가 둥근 직사각형 21">
              <a:extLst>
                <a:ext uri="{FF2B5EF4-FFF2-40B4-BE49-F238E27FC236}">
                  <a16:creationId xmlns:a16="http://schemas.microsoft.com/office/drawing/2014/main" id="{C0F4A123-4256-96CA-2E16-67DC593450F0}"/>
                </a:ext>
              </a:extLst>
            </p:cNvPr>
            <p:cNvSpPr/>
            <p:nvPr/>
          </p:nvSpPr>
          <p:spPr>
            <a:xfrm>
              <a:off x="693174" y="5101173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Class A.1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8" name="모서리가 둥근 직사각형 21">
              <a:extLst>
                <a:ext uri="{FF2B5EF4-FFF2-40B4-BE49-F238E27FC236}">
                  <a16:creationId xmlns:a16="http://schemas.microsoft.com/office/drawing/2014/main" id="{18DBE2E9-5291-FA9A-5649-B6776ECD2605}"/>
                </a:ext>
              </a:extLst>
            </p:cNvPr>
            <p:cNvSpPr/>
            <p:nvPr/>
          </p:nvSpPr>
          <p:spPr>
            <a:xfrm>
              <a:off x="693174" y="5947634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Class A.1.1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BCA2116-9B31-15AC-2DC1-E56F569941F6}"/>
                </a:ext>
              </a:extLst>
            </p:cNvPr>
            <p:cNvCxnSpPr>
              <a:cxnSpLocks/>
              <a:stCxn id="8" idx="0"/>
              <a:endCxn id="6" idx="2"/>
            </p:cNvCxnSpPr>
            <p:nvPr/>
          </p:nvCxnSpPr>
          <p:spPr>
            <a:xfrm flipV="1">
              <a:off x="1943708" y="4829767"/>
              <a:ext cx="0" cy="271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55A5AE7-5B31-BFAD-0EAC-1E540C4D657E}"/>
                </a:ext>
              </a:extLst>
            </p:cNvPr>
            <p:cNvCxnSpPr>
              <a:cxnSpLocks/>
              <a:stCxn id="18" idx="0"/>
              <a:endCxn id="8" idx="2"/>
            </p:cNvCxnSpPr>
            <p:nvPr/>
          </p:nvCxnSpPr>
          <p:spPr>
            <a:xfrm flipV="1">
              <a:off x="1943708" y="5676229"/>
              <a:ext cx="0" cy="2714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133BB73-4921-107A-08C7-EAFD5F03275B}"/>
              </a:ext>
            </a:extLst>
          </p:cNvPr>
          <p:cNvGrpSpPr/>
          <p:nvPr/>
        </p:nvGrpSpPr>
        <p:grpSpPr>
          <a:xfrm>
            <a:off x="3462880" y="3791602"/>
            <a:ext cx="4725284" cy="2874942"/>
            <a:chOff x="3464540" y="3791602"/>
            <a:chExt cx="5197812" cy="287494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B8D5E8-B329-8D8A-8CDB-830F5FF71745}"/>
                </a:ext>
              </a:extLst>
            </p:cNvPr>
            <p:cNvSpPr/>
            <p:nvPr/>
          </p:nvSpPr>
          <p:spPr>
            <a:xfrm>
              <a:off x="3464540" y="3791602"/>
              <a:ext cx="5197812" cy="287494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Project B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E11EA97F-CC34-3C96-5922-2A5FFBE0CC36}"/>
                </a:ext>
              </a:extLst>
            </p:cNvPr>
            <p:cNvSpPr/>
            <p:nvPr/>
          </p:nvSpPr>
          <p:spPr>
            <a:xfrm>
              <a:off x="3517548" y="4254711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Class A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8" name="모서리가 둥근 직사각형 21">
              <a:extLst>
                <a:ext uri="{FF2B5EF4-FFF2-40B4-BE49-F238E27FC236}">
                  <a16:creationId xmlns:a16="http://schemas.microsoft.com/office/drawing/2014/main" id="{FBD8298B-112C-424E-D926-1D9941106D45}"/>
                </a:ext>
              </a:extLst>
            </p:cNvPr>
            <p:cNvSpPr/>
            <p:nvPr/>
          </p:nvSpPr>
          <p:spPr>
            <a:xfrm>
              <a:off x="4812912" y="5101173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Class C.1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9" name="모서리가 둥근 직사각형 21">
              <a:extLst>
                <a:ext uri="{FF2B5EF4-FFF2-40B4-BE49-F238E27FC236}">
                  <a16:creationId xmlns:a16="http://schemas.microsoft.com/office/drawing/2014/main" id="{258FCE13-CAF9-8C84-4E6E-C5D72E882B4D}"/>
                </a:ext>
              </a:extLst>
            </p:cNvPr>
            <p:cNvSpPr/>
            <p:nvPr/>
          </p:nvSpPr>
          <p:spPr>
            <a:xfrm>
              <a:off x="4812912" y="5947634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Class C.1.1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EC5A924-F830-8FEA-D90C-C29B205C8F58}"/>
                </a:ext>
              </a:extLst>
            </p:cNvPr>
            <p:cNvCxnSpPr>
              <a:cxnSpLocks/>
              <a:stCxn id="28" idx="0"/>
              <a:endCxn id="27" idx="2"/>
            </p:cNvCxnSpPr>
            <p:nvPr/>
          </p:nvCxnSpPr>
          <p:spPr>
            <a:xfrm flipH="1" flipV="1">
              <a:off x="4768082" y="4829767"/>
              <a:ext cx="1295364" cy="271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E622A43-1C93-ECBD-7D1E-51C383066D7C}"/>
                </a:ext>
              </a:extLst>
            </p:cNvPr>
            <p:cNvCxnSpPr>
              <a:cxnSpLocks/>
              <a:stCxn id="29" idx="0"/>
              <a:endCxn id="28" idx="2"/>
            </p:cNvCxnSpPr>
            <p:nvPr/>
          </p:nvCxnSpPr>
          <p:spPr>
            <a:xfrm flipV="1">
              <a:off x="6063446" y="5676229"/>
              <a:ext cx="0" cy="2714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20">
              <a:extLst>
                <a:ext uri="{FF2B5EF4-FFF2-40B4-BE49-F238E27FC236}">
                  <a16:creationId xmlns:a16="http://schemas.microsoft.com/office/drawing/2014/main" id="{993D6BDE-F864-6BD0-49B8-F301D3453F71}"/>
                </a:ext>
              </a:extLst>
            </p:cNvPr>
            <p:cNvSpPr/>
            <p:nvPr/>
          </p:nvSpPr>
          <p:spPr>
            <a:xfrm>
              <a:off x="6108277" y="4254711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Class B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72ACEF0-75F6-8564-4D76-C17634ECEDD3}"/>
                </a:ext>
              </a:extLst>
            </p:cNvPr>
            <p:cNvCxnSpPr>
              <a:cxnSpLocks/>
              <a:stCxn id="28" idx="0"/>
              <a:endCxn id="33" idx="2"/>
            </p:cNvCxnSpPr>
            <p:nvPr/>
          </p:nvCxnSpPr>
          <p:spPr>
            <a:xfrm flipV="1">
              <a:off x="6063446" y="4829767"/>
              <a:ext cx="1295365" cy="271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475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문자열에서 문자를 검색해서 개수 출력하시오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상수는 뒤에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'\0'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구분 기호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붙는다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"ASCII CODE" + \0 (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숨겨진 값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ChangeLetter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 letter)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if ('A' &lt;= letter &amp;&amp; letter &lt;= 'Z')  letter += 'a' - 'A';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else if ('a' &lt;= letter &amp;&amp; letter &lt;= 'z') letter += 'A' - 'a';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letter;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UpperLetter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 letter)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if ('a' &lt;= letter &amp;&amp; letter &lt;= 'z') letter += 'A' - 'a';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letter;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StringSearchCount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(char*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char letter)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count = 0;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letter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UpperLetter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(letter);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[i] != '\0'; i++)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[i]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UpperLetter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[i]);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[i] == letter) ++count;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count;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main()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char str[255],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입력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cin.getline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(str, 255);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문자 입력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문자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["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"("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ChangeLetter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&lt;&lt; ")]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개수는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[" 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StringSearchCount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&lt;&lt; "]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 입니다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.\n";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0;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890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형식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 </a:t>
            </a:r>
            <a:r>
              <a:rPr lang="ko-KR" altLang="en-US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파생클래스이름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 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접근제어지시자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기초클래스이름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[,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접근제어지시자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기초클래스이름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…(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다중 상속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)]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   //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 클래스 멤버 리스트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…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 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특징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기존에 작성된 클래스를 효과적으로 재활용 할 수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FontTx/>
              <a:buAutoNum type="arabicParenBoth"/>
            </a:pP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 간의 계층적 관계를 구성함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모듈화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다형성의 기반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공통적인 부분은 기초 클래스에 설계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새로운 데이터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연산은 파생 클래스에 설계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중복이 없도록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FontTx/>
              <a:buAutoNum type="arabicParenBoth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 제어 지시자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private,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protected,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 제어 지시자를 생략하면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기본 설정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기초 클래스가 하나인 파생 클래스는 단일 상속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(single inheritance)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여러 개의 기초 클래스를 상속받으면 다중 상속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(multiple inheritance)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쉼표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(,)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사용하여 상속받을 기초 클래스를 여러 개 가능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권장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 클래스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반드시 자신만의 생성자를 필요하다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 클래스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기초 클래스의 접근할 수 있는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모든 멤버 변수들이 저장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 클래스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기초 클래스의 접근할 수 있는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모든 멤버 함수를 사용 가능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 클래스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필요한 만큼 멤버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함수를 추가 가능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9845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상속을 적용 할 수 있는 조건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Is-A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상속관계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 A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이다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역은 성립하지 않는다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)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학생은 사람이다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사과는 과일이다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토끼는 동물이다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AutoNum type="arabicParenBoth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Has-A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상속관계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포함한다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–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포함관계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 교실에 책상도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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숲에 나무도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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상품에 제조일자도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1E29AB-665D-5FED-90B5-ACBE545BCE5E}"/>
              </a:ext>
            </a:extLst>
          </p:cNvPr>
          <p:cNvSpPr/>
          <p:nvPr/>
        </p:nvSpPr>
        <p:spPr>
          <a:xfrm>
            <a:off x="3563888" y="4352404"/>
            <a:ext cx="5197810" cy="19636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Project B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0" name="모서리가 둥근 직사각형 20">
            <a:extLst>
              <a:ext uri="{FF2B5EF4-FFF2-40B4-BE49-F238E27FC236}">
                <a16:creationId xmlns:a16="http://schemas.microsoft.com/office/drawing/2014/main" id="{9074D5A2-73D9-840E-5EF9-A801D9F3669D}"/>
              </a:ext>
            </a:extLst>
          </p:cNvPr>
          <p:cNvSpPr/>
          <p:nvPr/>
        </p:nvSpPr>
        <p:spPr>
          <a:xfrm>
            <a:off x="3610313" y="4668714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식물</a:t>
            </a:r>
          </a:p>
        </p:txBody>
      </p:sp>
      <p:sp>
        <p:nvSpPr>
          <p:cNvPr id="31" name="모서리가 둥근 직사각형 21">
            <a:extLst>
              <a:ext uri="{FF2B5EF4-FFF2-40B4-BE49-F238E27FC236}">
                <a16:creationId xmlns:a16="http://schemas.microsoft.com/office/drawing/2014/main" id="{F562F11D-2D86-5061-AD16-1B7AC4427DD7}"/>
              </a:ext>
            </a:extLst>
          </p:cNvPr>
          <p:cNvSpPr/>
          <p:nvPr/>
        </p:nvSpPr>
        <p:spPr>
          <a:xfrm>
            <a:off x="4381206" y="5246859"/>
            <a:ext cx="9642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유생물</a:t>
            </a:r>
          </a:p>
        </p:txBody>
      </p:sp>
      <p:sp>
        <p:nvSpPr>
          <p:cNvPr id="32" name="모서리가 둥근 직사각형 21">
            <a:extLst>
              <a:ext uri="{FF2B5EF4-FFF2-40B4-BE49-F238E27FC236}">
                <a16:creationId xmlns:a16="http://schemas.microsoft.com/office/drawing/2014/main" id="{DB8BAF98-C006-8793-6966-015E9DDBCB42}"/>
              </a:ext>
            </a:extLst>
          </p:cNvPr>
          <p:cNvSpPr/>
          <p:nvPr/>
        </p:nvSpPr>
        <p:spPr>
          <a:xfrm>
            <a:off x="5800559" y="5825003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숲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EEDE33-B648-CBF1-1276-72D99FAB79A8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H="1" flipV="1">
            <a:off x="3972547" y="5061485"/>
            <a:ext cx="890793" cy="18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A4A7A27-D2A3-76C3-D771-18D093136EEB}"/>
              </a:ext>
            </a:extLst>
          </p:cNvPr>
          <p:cNvCxnSpPr>
            <a:cxnSpLocks/>
            <a:stCxn id="32" idx="0"/>
            <a:endCxn id="31" idx="2"/>
          </p:cNvCxnSpPr>
          <p:nvPr/>
        </p:nvCxnSpPr>
        <p:spPr>
          <a:xfrm flipH="1" flipV="1">
            <a:off x="4863340" y="5639630"/>
            <a:ext cx="1299453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20">
            <a:extLst>
              <a:ext uri="{FF2B5EF4-FFF2-40B4-BE49-F238E27FC236}">
                <a16:creationId xmlns:a16="http://schemas.microsoft.com/office/drawing/2014/main" id="{AC815AA4-D3A3-7132-43B2-4D5BFACDE567}"/>
              </a:ext>
            </a:extLst>
          </p:cNvPr>
          <p:cNvSpPr/>
          <p:nvPr/>
        </p:nvSpPr>
        <p:spPr>
          <a:xfrm>
            <a:off x="5391899" y="4668714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동물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E208567-9775-4D0E-01B8-8F93E3E3F1FC}"/>
              </a:ext>
            </a:extLst>
          </p:cNvPr>
          <p:cNvCxnSpPr>
            <a:cxnSpLocks/>
            <a:stCxn id="31" idx="0"/>
            <a:endCxn id="35" idx="2"/>
          </p:cNvCxnSpPr>
          <p:nvPr/>
        </p:nvCxnSpPr>
        <p:spPr>
          <a:xfrm flipV="1">
            <a:off x="4863340" y="5061485"/>
            <a:ext cx="890793" cy="18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21">
            <a:extLst>
              <a:ext uri="{FF2B5EF4-FFF2-40B4-BE49-F238E27FC236}">
                <a16:creationId xmlns:a16="http://schemas.microsoft.com/office/drawing/2014/main" id="{29D8D1C0-AC72-23D3-E0B0-28BB2157BB20}"/>
              </a:ext>
            </a:extLst>
          </p:cNvPr>
          <p:cNvSpPr/>
          <p:nvPr/>
        </p:nvSpPr>
        <p:spPr>
          <a:xfrm>
            <a:off x="6980111" y="5246859"/>
            <a:ext cx="9642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무생물</a:t>
            </a:r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3001BDD2-6A57-FC17-8D5B-B1BCB238C260}"/>
              </a:ext>
            </a:extLst>
          </p:cNvPr>
          <p:cNvSpPr/>
          <p:nvPr/>
        </p:nvSpPr>
        <p:spPr>
          <a:xfrm>
            <a:off x="6269168" y="4668714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물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3D4C575D-B604-1F64-CB82-FEDB244B75FF}"/>
              </a:ext>
            </a:extLst>
          </p:cNvPr>
          <p:cNvSpPr/>
          <p:nvPr/>
        </p:nvSpPr>
        <p:spPr>
          <a:xfrm>
            <a:off x="7100011" y="4668714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돌</a:t>
            </a:r>
          </a:p>
        </p:txBody>
      </p:sp>
      <p:sp>
        <p:nvSpPr>
          <p:cNvPr id="58" name="모서리가 둥근 직사각형 20">
            <a:extLst>
              <a:ext uri="{FF2B5EF4-FFF2-40B4-BE49-F238E27FC236}">
                <a16:creationId xmlns:a16="http://schemas.microsoft.com/office/drawing/2014/main" id="{CEB2F41B-C619-0091-4668-DB6A5E747ACF}"/>
              </a:ext>
            </a:extLst>
          </p:cNvPr>
          <p:cNvSpPr/>
          <p:nvPr/>
        </p:nvSpPr>
        <p:spPr>
          <a:xfrm>
            <a:off x="7930854" y="4668714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흙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7913513-80AE-9547-47E6-64AAFCE39435}"/>
              </a:ext>
            </a:extLst>
          </p:cNvPr>
          <p:cNvCxnSpPr>
            <a:cxnSpLocks/>
            <a:stCxn id="32" idx="0"/>
            <a:endCxn id="40" idx="2"/>
          </p:cNvCxnSpPr>
          <p:nvPr/>
        </p:nvCxnSpPr>
        <p:spPr>
          <a:xfrm flipV="1">
            <a:off x="6162793" y="5639630"/>
            <a:ext cx="1299452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2D8CB66-6EDE-E0AC-961F-72CC5A25DCC0}"/>
              </a:ext>
            </a:extLst>
          </p:cNvPr>
          <p:cNvCxnSpPr>
            <a:cxnSpLocks/>
            <a:stCxn id="40" idx="0"/>
            <a:endCxn id="58" idx="2"/>
          </p:cNvCxnSpPr>
          <p:nvPr/>
        </p:nvCxnSpPr>
        <p:spPr>
          <a:xfrm flipV="1">
            <a:off x="7462245" y="5061485"/>
            <a:ext cx="830843" cy="18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96B58A3-1BEA-F4B1-990F-94F6BD8109D1}"/>
              </a:ext>
            </a:extLst>
          </p:cNvPr>
          <p:cNvCxnSpPr>
            <a:cxnSpLocks/>
            <a:stCxn id="40" idx="0"/>
            <a:endCxn id="57" idx="2"/>
          </p:cNvCxnSpPr>
          <p:nvPr/>
        </p:nvCxnSpPr>
        <p:spPr>
          <a:xfrm flipV="1">
            <a:off x="7462245" y="5061485"/>
            <a:ext cx="0" cy="18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50295AA-512E-39AD-291A-B0AF1B313026}"/>
              </a:ext>
            </a:extLst>
          </p:cNvPr>
          <p:cNvCxnSpPr>
            <a:cxnSpLocks/>
            <a:stCxn id="40" idx="0"/>
            <a:endCxn id="56" idx="2"/>
          </p:cNvCxnSpPr>
          <p:nvPr/>
        </p:nvCxnSpPr>
        <p:spPr>
          <a:xfrm flipH="1" flipV="1">
            <a:off x="6631402" y="5061485"/>
            <a:ext cx="830843" cy="18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1A46228-1E2C-D50D-DB27-F53C47C89A38}"/>
              </a:ext>
            </a:extLst>
          </p:cNvPr>
          <p:cNvSpPr/>
          <p:nvPr/>
        </p:nvSpPr>
        <p:spPr>
          <a:xfrm>
            <a:off x="3563888" y="1616100"/>
            <a:ext cx="5197810" cy="19636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Project A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6" name="모서리가 둥근 직사각형 21">
            <a:extLst>
              <a:ext uri="{FF2B5EF4-FFF2-40B4-BE49-F238E27FC236}">
                <a16:creationId xmlns:a16="http://schemas.microsoft.com/office/drawing/2014/main" id="{91FD8EAB-3FF4-BAAB-AB06-A3219EDA0387}"/>
              </a:ext>
            </a:extLst>
          </p:cNvPr>
          <p:cNvSpPr/>
          <p:nvPr/>
        </p:nvSpPr>
        <p:spPr>
          <a:xfrm>
            <a:off x="4381207" y="2510555"/>
            <a:ext cx="9642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복숭아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0267ABB-C2D6-B567-E685-86E155EB64F5}"/>
              </a:ext>
            </a:extLst>
          </p:cNvPr>
          <p:cNvCxnSpPr>
            <a:cxnSpLocks/>
            <a:stCxn id="97" idx="0"/>
            <a:endCxn id="76" idx="2"/>
          </p:cNvCxnSpPr>
          <p:nvPr/>
        </p:nvCxnSpPr>
        <p:spPr>
          <a:xfrm flipV="1">
            <a:off x="4032497" y="2903326"/>
            <a:ext cx="830844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74BA80C-A92D-A17D-DA70-2C7A0212557E}"/>
              </a:ext>
            </a:extLst>
          </p:cNvPr>
          <p:cNvCxnSpPr>
            <a:cxnSpLocks/>
            <a:stCxn id="98" idx="0"/>
            <a:endCxn id="76" idx="2"/>
          </p:cNvCxnSpPr>
          <p:nvPr/>
        </p:nvCxnSpPr>
        <p:spPr>
          <a:xfrm flipV="1">
            <a:off x="4863340" y="2903326"/>
            <a:ext cx="1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20">
            <a:extLst>
              <a:ext uri="{FF2B5EF4-FFF2-40B4-BE49-F238E27FC236}">
                <a16:creationId xmlns:a16="http://schemas.microsoft.com/office/drawing/2014/main" id="{F798057F-AFFA-BFAC-C063-638885B45B9C}"/>
              </a:ext>
            </a:extLst>
          </p:cNvPr>
          <p:cNvSpPr/>
          <p:nvPr/>
        </p:nvSpPr>
        <p:spPr>
          <a:xfrm>
            <a:off x="5800559" y="1932410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과일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BE4224B-901E-5A52-F401-69203A0BC6A4}"/>
              </a:ext>
            </a:extLst>
          </p:cNvPr>
          <p:cNvCxnSpPr>
            <a:cxnSpLocks/>
            <a:stCxn id="76" idx="0"/>
            <a:endCxn id="80" idx="2"/>
          </p:cNvCxnSpPr>
          <p:nvPr/>
        </p:nvCxnSpPr>
        <p:spPr>
          <a:xfrm flipV="1">
            <a:off x="4863341" y="2325181"/>
            <a:ext cx="1299452" cy="18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DA6571-0064-28C7-704B-B860930777DB}"/>
              </a:ext>
            </a:extLst>
          </p:cNvPr>
          <p:cNvCxnSpPr>
            <a:cxnSpLocks/>
            <a:stCxn id="95" idx="0"/>
            <a:endCxn id="80" idx="2"/>
          </p:cNvCxnSpPr>
          <p:nvPr/>
        </p:nvCxnSpPr>
        <p:spPr>
          <a:xfrm flipH="1" flipV="1">
            <a:off x="6162793" y="2325181"/>
            <a:ext cx="1299454" cy="18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21">
            <a:extLst>
              <a:ext uri="{FF2B5EF4-FFF2-40B4-BE49-F238E27FC236}">
                <a16:creationId xmlns:a16="http://schemas.microsoft.com/office/drawing/2014/main" id="{9A97BC5F-B0FF-8AA9-C516-CE26F55A8698}"/>
              </a:ext>
            </a:extLst>
          </p:cNvPr>
          <p:cNvSpPr/>
          <p:nvPr/>
        </p:nvSpPr>
        <p:spPr>
          <a:xfrm>
            <a:off x="6980113" y="2510555"/>
            <a:ext cx="9642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포도</a:t>
            </a:r>
          </a:p>
        </p:txBody>
      </p:sp>
      <p:sp>
        <p:nvSpPr>
          <p:cNvPr id="97" name="모서리가 둥근 직사각형 21">
            <a:extLst>
              <a:ext uri="{FF2B5EF4-FFF2-40B4-BE49-F238E27FC236}">
                <a16:creationId xmlns:a16="http://schemas.microsoft.com/office/drawing/2014/main" id="{67629D61-FB69-45B5-8E1A-560B7F9EA82A}"/>
              </a:ext>
            </a:extLst>
          </p:cNvPr>
          <p:cNvSpPr/>
          <p:nvPr/>
        </p:nvSpPr>
        <p:spPr>
          <a:xfrm>
            <a:off x="3670263" y="3088699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황도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8" name="모서리가 둥근 직사각형 21">
            <a:extLst>
              <a:ext uri="{FF2B5EF4-FFF2-40B4-BE49-F238E27FC236}">
                <a16:creationId xmlns:a16="http://schemas.microsoft.com/office/drawing/2014/main" id="{6C84F850-BCA6-2CCF-0E8C-280F2682D75B}"/>
              </a:ext>
            </a:extLst>
          </p:cNvPr>
          <p:cNvSpPr/>
          <p:nvPr/>
        </p:nvSpPr>
        <p:spPr>
          <a:xfrm>
            <a:off x="4501106" y="3088699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백도</a:t>
            </a:r>
          </a:p>
        </p:txBody>
      </p:sp>
      <p:sp>
        <p:nvSpPr>
          <p:cNvPr id="99" name="모서리가 둥근 직사각형 21">
            <a:extLst>
              <a:ext uri="{FF2B5EF4-FFF2-40B4-BE49-F238E27FC236}">
                <a16:creationId xmlns:a16="http://schemas.microsoft.com/office/drawing/2014/main" id="{0DB4D8B0-8035-6CEE-E838-BE80EF3DC395}"/>
              </a:ext>
            </a:extLst>
          </p:cNvPr>
          <p:cNvSpPr/>
          <p:nvPr/>
        </p:nvSpPr>
        <p:spPr>
          <a:xfrm>
            <a:off x="5331949" y="3088699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천도</a:t>
            </a: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924D002E-A25B-25A9-405B-9F20663617DB}"/>
              </a:ext>
            </a:extLst>
          </p:cNvPr>
          <p:cNvCxnSpPr>
            <a:cxnSpLocks/>
            <a:stCxn id="99" idx="0"/>
            <a:endCxn id="76" idx="2"/>
          </p:cNvCxnSpPr>
          <p:nvPr/>
        </p:nvCxnSpPr>
        <p:spPr>
          <a:xfrm flipH="1" flipV="1">
            <a:off x="4863341" y="2903326"/>
            <a:ext cx="830842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21">
            <a:extLst>
              <a:ext uri="{FF2B5EF4-FFF2-40B4-BE49-F238E27FC236}">
                <a16:creationId xmlns:a16="http://schemas.microsoft.com/office/drawing/2014/main" id="{40626850-6053-7D9A-95BA-3DF4DE91E54F}"/>
              </a:ext>
            </a:extLst>
          </p:cNvPr>
          <p:cNvSpPr/>
          <p:nvPr/>
        </p:nvSpPr>
        <p:spPr>
          <a:xfrm>
            <a:off x="6269169" y="3088699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캠벨</a:t>
            </a:r>
          </a:p>
        </p:txBody>
      </p:sp>
      <p:sp>
        <p:nvSpPr>
          <p:cNvPr id="114" name="모서리가 둥근 직사각형 21">
            <a:extLst>
              <a:ext uri="{FF2B5EF4-FFF2-40B4-BE49-F238E27FC236}">
                <a16:creationId xmlns:a16="http://schemas.microsoft.com/office/drawing/2014/main" id="{1DDF11CF-C196-78BC-D72A-26F52189C12E}"/>
              </a:ext>
            </a:extLst>
          </p:cNvPr>
          <p:cNvSpPr/>
          <p:nvPr/>
        </p:nvSpPr>
        <p:spPr>
          <a:xfrm>
            <a:off x="7100012" y="3088699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머루</a:t>
            </a:r>
          </a:p>
        </p:txBody>
      </p:sp>
      <p:sp>
        <p:nvSpPr>
          <p:cNvPr id="115" name="모서리가 둥근 직사각형 21">
            <a:extLst>
              <a:ext uri="{FF2B5EF4-FFF2-40B4-BE49-F238E27FC236}">
                <a16:creationId xmlns:a16="http://schemas.microsoft.com/office/drawing/2014/main" id="{98A10DBE-969B-2F3E-2D69-BCE449DBA2FB}"/>
              </a:ext>
            </a:extLst>
          </p:cNvPr>
          <p:cNvSpPr/>
          <p:nvPr/>
        </p:nvSpPr>
        <p:spPr>
          <a:xfrm>
            <a:off x="7930855" y="3088699"/>
            <a:ext cx="7244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거봉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AE7F4AE-5AC1-D475-69D0-791729C68FC9}"/>
              </a:ext>
            </a:extLst>
          </p:cNvPr>
          <p:cNvCxnSpPr>
            <a:cxnSpLocks/>
            <a:stCxn id="113" idx="0"/>
            <a:endCxn id="95" idx="2"/>
          </p:cNvCxnSpPr>
          <p:nvPr/>
        </p:nvCxnSpPr>
        <p:spPr>
          <a:xfrm flipV="1">
            <a:off x="6631403" y="2903326"/>
            <a:ext cx="830844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0A50B0C-71AC-7E0C-FC6B-2794DEF6833F}"/>
              </a:ext>
            </a:extLst>
          </p:cNvPr>
          <p:cNvCxnSpPr>
            <a:cxnSpLocks/>
            <a:stCxn id="114" idx="0"/>
            <a:endCxn id="95" idx="2"/>
          </p:cNvCxnSpPr>
          <p:nvPr/>
        </p:nvCxnSpPr>
        <p:spPr>
          <a:xfrm flipV="1">
            <a:off x="7462246" y="2903326"/>
            <a:ext cx="1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48FA79BB-60A3-84F9-91EE-4E3807927137}"/>
              </a:ext>
            </a:extLst>
          </p:cNvPr>
          <p:cNvCxnSpPr>
            <a:cxnSpLocks/>
            <a:stCxn id="115" idx="0"/>
            <a:endCxn id="95" idx="2"/>
          </p:cNvCxnSpPr>
          <p:nvPr/>
        </p:nvCxnSpPr>
        <p:spPr>
          <a:xfrm flipH="1" flipV="1">
            <a:off x="7462247" y="2903326"/>
            <a:ext cx="830842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9390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cstring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Person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char* name_;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age_;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Person(char* name,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(name) + 1;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name_ = new char[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(name_,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(name)+1, name);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age_ = age;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클래스 생성 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~Person()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delete[] name_;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클래스 소멸 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"name :" &lt;&lt; name_ &lt;&lt; "\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nage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:" &lt;&lt; age_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Student : public Person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student_id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_;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Student(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char* name,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age)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:Person(name, age)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student_id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_ =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클래스 생성 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~Student() {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클래스 소멸 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0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ShowStdInfo</a:t>
            </a:r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0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"Student number :" &lt;&lt; </a:t>
            </a:r>
            <a:r>
              <a:rPr lang="en-US" altLang="ko-KR" sz="10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student_id</a:t>
            </a:r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_ &lt;&lt; </a:t>
            </a:r>
            <a:r>
              <a:rPr lang="en-US" altLang="ko-KR" sz="10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this-&gt;</a:t>
            </a:r>
            <a:r>
              <a:rPr lang="en-US" altLang="ko-KR" sz="10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 std_1(20230000, (char*)"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michelin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20);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std_1.ShowStdInfo();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187ACE-BE12-E74D-E102-197641FCE497}"/>
              </a:ext>
            </a:extLst>
          </p:cNvPr>
          <p:cNvGrpSpPr/>
          <p:nvPr/>
        </p:nvGrpSpPr>
        <p:grpSpPr>
          <a:xfrm>
            <a:off x="5490398" y="1196752"/>
            <a:ext cx="2934030" cy="1894934"/>
            <a:chOff x="3464540" y="3876774"/>
            <a:chExt cx="5197812" cy="18949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58F532E-F554-D220-291E-8402A39E02E1}"/>
                </a:ext>
              </a:extLst>
            </p:cNvPr>
            <p:cNvSpPr/>
            <p:nvPr/>
          </p:nvSpPr>
          <p:spPr>
            <a:xfrm>
              <a:off x="3464540" y="3876774"/>
              <a:ext cx="5197812" cy="18949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Project A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" name="모서리가 둥근 직사각형 20">
              <a:extLst>
                <a:ext uri="{FF2B5EF4-FFF2-40B4-BE49-F238E27FC236}">
                  <a16:creationId xmlns:a16="http://schemas.microsoft.com/office/drawing/2014/main" id="{BD54EFC0-4B84-3B76-1198-DACDA732CA20}"/>
                </a:ext>
              </a:extLst>
            </p:cNvPr>
            <p:cNvSpPr/>
            <p:nvPr/>
          </p:nvSpPr>
          <p:spPr>
            <a:xfrm>
              <a:off x="3626511" y="4254711"/>
              <a:ext cx="4873871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Class : Person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" name="모서리가 둥근 직사각형 21">
              <a:extLst>
                <a:ext uri="{FF2B5EF4-FFF2-40B4-BE49-F238E27FC236}">
                  <a16:creationId xmlns:a16="http://schemas.microsoft.com/office/drawing/2014/main" id="{705AA37F-B99A-B197-351C-05A90FF501FA}"/>
                </a:ext>
              </a:extLst>
            </p:cNvPr>
            <p:cNvSpPr/>
            <p:nvPr/>
          </p:nvSpPr>
          <p:spPr>
            <a:xfrm>
              <a:off x="3626511" y="5101173"/>
              <a:ext cx="4873871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Class : Student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0E33BC2E-953E-01B6-F742-4D1B3B736414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flipV="1">
              <a:off x="6063446" y="4829767"/>
              <a:ext cx="0" cy="2714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6110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 클래스의 구성 요소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Base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, function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 클래스의 객체를 생성한다면 구성 요소를 모두 포함하는 메모리 필요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 생성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베이스 객체 생성자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 객체 생성자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 소멸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 객체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소멸자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베이스 객체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소멸자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최상위 베이스부터 단계별로 파생 객체가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만들어져간다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A782EC-8155-87CD-BD30-82E55E0DE998}"/>
              </a:ext>
            </a:extLst>
          </p:cNvPr>
          <p:cNvGrpSpPr/>
          <p:nvPr/>
        </p:nvGrpSpPr>
        <p:grpSpPr>
          <a:xfrm>
            <a:off x="3595972" y="965822"/>
            <a:ext cx="4828456" cy="1205134"/>
            <a:chOff x="437729" y="4420425"/>
            <a:chExt cx="4828456" cy="120513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93E54F-D649-13E4-FD62-F01CDABEE4AF}"/>
                </a:ext>
              </a:extLst>
            </p:cNvPr>
            <p:cNvSpPr/>
            <p:nvPr/>
          </p:nvSpPr>
          <p:spPr>
            <a:xfrm>
              <a:off x="437729" y="4420425"/>
              <a:ext cx="4828455" cy="120513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Class</a:t>
              </a:r>
              <a:endParaRPr lang="en-US" altLang="ko-KR" sz="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2EF4379-B6DD-290B-89B9-F7AFF16B55BE}"/>
                </a:ext>
              </a:extLst>
            </p:cNvPr>
            <p:cNvGrpSpPr/>
            <p:nvPr/>
          </p:nvGrpSpPr>
          <p:grpSpPr>
            <a:xfrm>
              <a:off x="437729" y="5059946"/>
              <a:ext cx="2414228" cy="565613"/>
              <a:chOff x="437729" y="4941168"/>
              <a:chExt cx="2414228" cy="68439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41BD1CB-EC06-8E63-6A13-79AAAE9E44AF}"/>
                  </a:ext>
                </a:extLst>
              </p:cNvPr>
              <p:cNvSpPr/>
              <p:nvPr/>
            </p:nvSpPr>
            <p:spPr>
              <a:xfrm>
                <a:off x="437729" y="4941168"/>
                <a:ext cx="2414228" cy="68439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Base Class</a:t>
                </a:r>
              </a:p>
              <a:p>
                <a:pPr algn="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Data + Function</a:t>
                </a: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0C87B2F-7523-4BE5-DB3A-9BD4BC17D73E}"/>
                  </a:ext>
                </a:extLst>
              </p:cNvPr>
              <p:cNvSpPr/>
              <p:nvPr/>
            </p:nvSpPr>
            <p:spPr>
              <a:xfrm>
                <a:off x="605080" y="5102909"/>
                <a:ext cx="360909" cy="36090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EBDE2E0-9F59-9F3A-16C1-8C7702E30FF4}"/>
                </a:ext>
              </a:extLst>
            </p:cNvPr>
            <p:cNvGrpSpPr/>
            <p:nvPr/>
          </p:nvGrpSpPr>
          <p:grpSpPr>
            <a:xfrm>
              <a:off x="2851957" y="5059946"/>
              <a:ext cx="2414228" cy="565613"/>
              <a:chOff x="657204" y="4941168"/>
              <a:chExt cx="2414228" cy="684391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EAF670C-600E-D677-CE13-4760AE2CF8D2}"/>
                  </a:ext>
                </a:extLst>
              </p:cNvPr>
              <p:cNvSpPr/>
              <p:nvPr/>
            </p:nvSpPr>
            <p:spPr>
              <a:xfrm>
                <a:off x="657204" y="4941168"/>
                <a:ext cx="2414228" cy="68439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 Class</a:t>
                </a:r>
              </a:p>
              <a:p>
                <a:pPr algn="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Data + Function 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B6705D5B-5747-1A72-EDB4-A34E4D9C8D23}"/>
                  </a:ext>
                </a:extLst>
              </p:cNvPr>
              <p:cNvSpPr/>
              <p:nvPr/>
            </p:nvSpPr>
            <p:spPr>
              <a:xfrm>
                <a:off x="824555" y="5102908"/>
                <a:ext cx="360909" cy="36090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11A10A2-1B30-1623-4564-25760325B0C8}"/>
                </a:ext>
              </a:extLst>
            </p:cNvPr>
            <p:cNvSpPr/>
            <p:nvPr/>
          </p:nvSpPr>
          <p:spPr>
            <a:xfrm>
              <a:off x="1674493" y="4567480"/>
              <a:ext cx="360909" cy="36090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2F89A5E-A79F-BA00-576F-AC90B361227C}"/>
              </a:ext>
            </a:extLst>
          </p:cNvPr>
          <p:cNvSpPr txBox="1"/>
          <p:nvPr/>
        </p:nvSpPr>
        <p:spPr>
          <a:xfrm>
            <a:off x="719572" y="2636912"/>
            <a:ext cx="2196244" cy="17543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 Person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private: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int age_;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public: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ShowInfo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4BF397A-ADF7-9E5C-7CB5-CAC74268506C}"/>
              </a:ext>
            </a:extLst>
          </p:cNvPr>
          <p:cNvSpPr/>
          <p:nvPr/>
        </p:nvSpPr>
        <p:spPr>
          <a:xfrm>
            <a:off x="3699880" y="2608109"/>
            <a:ext cx="4620637" cy="26930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Derived Class</a:t>
            </a: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03C2C0-303E-27FE-3818-8E828C45F602}"/>
              </a:ext>
            </a:extLst>
          </p:cNvPr>
          <p:cNvSpPr/>
          <p:nvPr/>
        </p:nvSpPr>
        <p:spPr>
          <a:xfrm>
            <a:off x="4083985" y="3751491"/>
            <a:ext cx="3852426" cy="14057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3664E0-601B-638A-91BB-CFF96D5B5972}"/>
              </a:ext>
            </a:extLst>
          </p:cNvPr>
          <p:cNvCxnSpPr>
            <a:cxnSpLocks/>
          </p:cNvCxnSpPr>
          <p:nvPr/>
        </p:nvCxnSpPr>
        <p:spPr>
          <a:xfrm>
            <a:off x="2915815" y="2636912"/>
            <a:ext cx="1368153" cy="648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2749B-5EFD-2C6A-1703-5DB62419FFAF}"/>
              </a:ext>
            </a:extLst>
          </p:cNvPr>
          <p:cNvCxnSpPr>
            <a:cxnSpLocks/>
          </p:cNvCxnSpPr>
          <p:nvPr/>
        </p:nvCxnSpPr>
        <p:spPr>
          <a:xfrm flipV="1">
            <a:off x="2915815" y="3573017"/>
            <a:ext cx="1440161" cy="8182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008873-92F3-DCC8-2DB1-A48567DAE10B}"/>
              </a:ext>
            </a:extLst>
          </p:cNvPr>
          <p:cNvSpPr/>
          <p:nvPr/>
        </p:nvSpPr>
        <p:spPr>
          <a:xfrm>
            <a:off x="4083985" y="3185878"/>
            <a:ext cx="3852427" cy="5656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951F11-0EF1-A7A8-B6EE-2BD24A106EEA}"/>
              </a:ext>
            </a:extLst>
          </p:cNvPr>
          <p:cNvSpPr txBox="1"/>
          <p:nvPr/>
        </p:nvSpPr>
        <p:spPr>
          <a:xfrm>
            <a:off x="4083984" y="2848868"/>
            <a:ext cx="3852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 Student </a:t>
            </a:r>
            <a:r>
              <a:rPr lang="en-US" altLang="ko-KR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public Person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int </a:t>
            </a:r>
            <a:r>
              <a:rPr lang="en-US" altLang="ko-KR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Person::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age_;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void </a:t>
            </a:r>
            <a:r>
              <a:rPr lang="en-US" altLang="ko-KR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Person::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ShowInfo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private: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int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student_id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public: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ShowStdInfo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3615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07504" y="880544"/>
            <a:ext cx="878497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Base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int _base;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Base() : _base(20) {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"default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생성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~Base() {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소멸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Base(int n) : _base(n) {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베이스 생성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ShowBaseData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_base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Derived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public Base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int _derived;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Derived() : _derived(30) {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"default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생성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~Derived() {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소멸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Derived(int n) : _derived(n) {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생성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Derived(int n1, int n2) : Base(n1), _derived(n2)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{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생성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ShowDerviedData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ShowBaseData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_derived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Derived dr1;             //case1 : default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dr1.ShowDerviedData();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Derived dr2(12);       //case2 :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객체 생성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dr2.ShowDerviedData();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Derived dr3(23, 24);  //case2 :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객체 생성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dr3.ShowDerviedData();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5452931" y="1057167"/>
            <a:ext cx="3550176" cy="49641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Derived Class 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 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20BD3C7-CAAC-628E-810C-D20A1B9C4AEF}"/>
              </a:ext>
            </a:extLst>
          </p:cNvPr>
          <p:cNvGrpSpPr/>
          <p:nvPr/>
        </p:nvGrpSpPr>
        <p:grpSpPr>
          <a:xfrm>
            <a:off x="5563559" y="4330320"/>
            <a:ext cx="3328921" cy="1232684"/>
            <a:chOff x="5563559" y="5148644"/>
            <a:chExt cx="3328921" cy="1232684"/>
          </a:xfrm>
        </p:grpSpPr>
        <p:sp>
          <p:nvSpPr>
            <p:cNvPr id="13" name="모서리가 둥근 직사각형 20">
              <a:extLst>
                <a:ext uri="{FF2B5EF4-FFF2-40B4-BE49-F238E27FC236}">
                  <a16:creationId xmlns:a16="http://schemas.microsoft.com/office/drawing/2014/main" id="{470CB4CA-3C85-5858-40D9-F7A3ED92D195}"/>
                </a:ext>
              </a:extLst>
            </p:cNvPr>
            <p:cNvSpPr/>
            <p:nvPr/>
          </p:nvSpPr>
          <p:spPr>
            <a:xfrm>
              <a:off x="5563559" y="5148644"/>
              <a:ext cx="3328921" cy="1232684"/>
            </a:xfrm>
            <a:prstGeom prst="roundRect">
              <a:avLst>
                <a:gd name="adj" fmla="val 979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dr1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" name="모서리가 둥근 직사각형 20">
              <a:extLst>
                <a:ext uri="{FF2B5EF4-FFF2-40B4-BE49-F238E27FC236}">
                  <a16:creationId xmlns:a16="http://schemas.microsoft.com/office/drawing/2014/main" id="{E1A6F535-683E-C745-CF36-FFC441D3923D}"/>
                </a:ext>
              </a:extLst>
            </p:cNvPr>
            <p:cNvSpPr/>
            <p:nvPr/>
          </p:nvSpPr>
          <p:spPr>
            <a:xfrm>
              <a:off x="5714873" y="5683128"/>
              <a:ext cx="3026292" cy="57505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Class dr1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089D91A6-5045-D914-40B9-DBCDFE68C18D}"/>
              </a:ext>
            </a:extLst>
          </p:cNvPr>
          <p:cNvSpPr/>
          <p:nvPr/>
        </p:nvSpPr>
        <p:spPr>
          <a:xfrm>
            <a:off x="5868144" y="4971877"/>
            <a:ext cx="360909" cy="3609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198D11-138E-2442-76A6-90CF10324BE6}"/>
              </a:ext>
            </a:extLst>
          </p:cNvPr>
          <p:cNvSpPr/>
          <p:nvPr/>
        </p:nvSpPr>
        <p:spPr>
          <a:xfrm>
            <a:off x="5868144" y="4353367"/>
            <a:ext cx="360909" cy="3609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53A64A1-FE36-1D1A-020B-0160324F4D9B}"/>
              </a:ext>
            </a:extLst>
          </p:cNvPr>
          <p:cNvGrpSpPr/>
          <p:nvPr/>
        </p:nvGrpSpPr>
        <p:grpSpPr>
          <a:xfrm>
            <a:off x="5563559" y="2993904"/>
            <a:ext cx="3328921" cy="1232684"/>
            <a:chOff x="5563559" y="5148644"/>
            <a:chExt cx="3328921" cy="1232684"/>
          </a:xfrm>
        </p:grpSpPr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D3BE3B7-52B7-48DA-2342-D93432BC296D}"/>
                </a:ext>
              </a:extLst>
            </p:cNvPr>
            <p:cNvSpPr/>
            <p:nvPr/>
          </p:nvSpPr>
          <p:spPr>
            <a:xfrm>
              <a:off x="5563559" y="5148644"/>
              <a:ext cx="3328921" cy="1232684"/>
            </a:xfrm>
            <a:prstGeom prst="roundRect">
              <a:avLst>
                <a:gd name="adj" fmla="val 979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dr2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2" name="모서리가 둥근 직사각형 20">
              <a:extLst>
                <a:ext uri="{FF2B5EF4-FFF2-40B4-BE49-F238E27FC236}">
                  <a16:creationId xmlns:a16="http://schemas.microsoft.com/office/drawing/2014/main" id="{49EF7DE8-D0A0-5FF3-7D78-11E5946E9DDB}"/>
                </a:ext>
              </a:extLst>
            </p:cNvPr>
            <p:cNvSpPr/>
            <p:nvPr/>
          </p:nvSpPr>
          <p:spPr>
            <a:xfrm>
              <a:off x="5714873" y="5683128"/>
              <a:ext cx="3026292" cy="57505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Class dr2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B0BE10DA-AD55-E3BB-AB11-6B3EB239D555}"/>
              </a:ext>
            </a:extLst>
          </p:cNvPr>
          <p:cNvSpPr/>
          <p:nvPr/>
        </p:nvSpPr>
        <p:spPr>
          <a:xfrm>
            <a:off x="5868144" y="3635461"/>
            <a:ext cx="360909" cy="3609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BB4EB10-0414-5E46-0B6E-1CC16EA6358F}"/>
              </a:ext>
            </a:extLst>
          </p:cNvPr>
          <p:cNvSpPr/>
          <p:nvPr/>
        </p:nvSpPr>
        <p:spPr>
          <a:xfrm>
            <a:off x="5868144" y="3016951"/>
            <a:ext cx="360909" cy="3609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FB9EE76-2175-0B02-E0CD-9B9B3EC1B4AC}"/>
              </a:ext>
            </a:extLst>
          </p:cNvPr>
          <p:cNvGrpSpPr/>
          <p:nvPr/>
        </p:nvGrpSpPr>
        <p:grpSpPr>
          <a:xfrm>
            <a:off x="5563559" y="1657488"/>
            <a:ext cx="3328921" cy="1232684"/>
            <a:chOff x="5563559" y="5148644"/>
            <a:chExt cx="3328921" cy="1232684"/>
          </a:xfrm>
        </p:grpSpPr>
        <p:sp>
          <p:nvSpPr>
            <p:cNvPr id="37" name="모서리가 둥근 직사각형 20">
              <a:extLst>
                <a:ext uri="{FF2B5EF4-FFF2-40B4-BE49-F238E27FC236}">
                  <a16:creationId xmlns:a16="http://schemas.microsoft.com/office/drawing/2014/main" id="{F69C58A4-7A82-13D7-80E7-32A660803C0A}"/>
                </a:ext>
              </a:extLst>
            </p:cNvPr>
            <p:cNvSpPr/>
            <p:nvPr/>
          </p:nvSpPr>
          <p:spPr>
            <a:xfrm>
              <a:off x="5563559" y="5148644"/>
              <a:ext cx="3328921" cy="1232684"/>
            </a:xfrm>
            <a:prstGeom prst="roundRect">
              <a:avLst>
                <a:gd name="adj" fmla="val 9793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dr3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8" name="모서리가 둥근 직사각형 20">
              <a:extLst>
                <a:ext uri="{FF2B5EF4-FFF2-40B4-BE49-F238E27FC236}">
                  <a16:creationId xmlns:a16="http://schemas.microsoft.com/office/drawing/2014/main" id="{22E3E9F7-46B4-DC68-4B41-EF1017FE0276}"/>
                </a:ext>
              </a:extLst>
            </p:cNvPr>
            <p:cNvSpPr/>
            <p:nvPr/>
          </p:nvSpPr>
          <p:spPr>
            <a:xfrm>
              <a:off x="5714873" y="5683128"/>
              <a:ext cx="3026292" cy="57505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Class dr3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31757260-308D-A15D-7F42-BDA85B628601}"/>
              </a:ext>
            </a:extLst>
          </p:cNvPr>
          <p:cNvSpPr/>
          <p:nvPr/>
        </p:nvSpPr>
        <p:spPr>
          <a:xfrm>
            <a:off x="5868144" y="2299045"/>
            <a:ext cx="360909" cy="3609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3E055A5-6215-2790-5F6A-DBE00C5D4A1B}"/>
              </a:ext>
            </a:extLst>
          </p:cNvPr>
          <p:cNvSpPr/>
          <p:nvPr/>
        </p:nvSpPr>
        <p:spPr>
          <a:xfrm>
            <a:off x="5868144" y="1680535"/>
            <a:ext cx="360909" cy="3609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E7FF0BF-2E9D-5ACC-E463-F91C581C7873}"/>
              </a:ext>
            </a:extLst>
          </p:cNvPr>
          <p:cNvSpPr/>
          <p:nvPr/>
        </p:nvSpPr>
        <p:spPr>
          <a:xfrm>
            <a:off x="8243973" y="4971877"/>
            <a:ext cx="360909" cy="36090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F28287-9690-C333-AF16-0B311B0DFBE2}"/>
              </a:ext>
            </a:extLst>
          </p:cNvPr>
          <p:cNvSpPr/>
          <p:nvPr/>
        </p:nvSpPr>
        <p:spPr>
          <a:xfrm>
            <a:off x="8243973" y="4353367"/>
            <a:ext cx="360909" cy="36090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D7275CF-92FE-E8C0-4860-9CBCB602006E}"/>
              </a:ext>
            </a:extLst>
          </p:cNvPr>
          <p:cNvSpPr/>
          <p:nvPr/>
        </p:nvSpPr>
        <p:spPr>
          <a:xfrm>
            <a:off x="8243973" y="3635461"/>
            <a:ext cx="360909" cy="36090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00DFC2B-ACDF-D352-42CF-E468B3D56041}"/>
              </a:ext>
            </a:extLst>
          </p:cNvPr>
          <p:cNvSpPr/>
          <p:nvPr/>
        </p:nvSpPr>
        <p:spPr>
          <a:xfrm>
            <a:off x="8243973" y="3016951"/>
            <a:ext cx="360909" cy="36090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195C862-FB0C-A986-4164-98C31300D3CF}"/>
              </a:ext>
            </a:extLst>
          </p:cNvPr>
          <p:cNvSpPr/>
          <p:nvPr/>
        </p:nvSpPr>
        <p:spPr>
          <a:xfrm>
            <a:off x="8243973" y="2299045"/>
            <a:ext cx="360909" cy="36090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62FFC61-66F1-4158-3C45-C570ACF65535}"/>
              </a:ext>
            </a:extLst>
          </p:cNvPr>
          <p:cNvSpPr/>
          <p:nvPr/>
        </p:nvSpPr>
        <p:spPr>
          <a:xfrm>
            <a:off x="8243973" y="1680535"/>
            <a:ext cx="360909" cy="36090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A4AD93-6996-8C08-B4D8-71045BAAFFE4}"/>
              </a:ext>
            </a:extLst>
          </p:cNvPr>
          <p:cNvSpPr txBox="1"/>
          <p:nvPr/>
        </p:nvSpPr>
        <p:spPr>
          <a:xfrm>
            <a:off x="5456116" y="5604678"/>
            <a:ext cx="118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 순서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6CAAD8-760A-9830-5919-B194BA311719}"/>
              </a:ext>
            </a:extLst>
          </p:cNvPr>
          <p:cNvSpPr txBox="1"/>
          <p:nvPr/>
        </p:nvSpPr>
        <p:spPr>
          <a:xfrm>
            <a:off x="7838864" y="5604678"/>
            <a:ext cx="118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 순서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559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다중상속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두 개 이상의 베이스 클래스 멤버를 상속받아 파생 클래스를 생성하는 것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형식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 </a:t>
            </a:r>
            <a:r>
              <a:rPr lang="ko-KR" altLang="en-US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파생클래스이름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 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접근제어지시자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기초클래스이름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접근제어지시자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기초클래스이름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…(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다중 상속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   //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 클래스 멤버 리스트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…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 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상속을 적용 할 수 있는 조건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Has-A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상속관계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포함한다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–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포함관계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 교실에 책상도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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숲에 나무도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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상품에 제조일자도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15452F-0CEC-EA52-CCE3-1AB81E54703C}"/>
              </a:ext>
            </a:extLst>
          </p:cNvPr>
          <p:cNvSpPr/>
          <p:nvPr/>
        </p:nvSpPr>
        <p:spPr>
          <a:xfrm>
            <a:off x="3563888" y="4417704"/>
            <a:ext cx="5197810" cy="19636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Project B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2A21D3E0-F71E-033C-C82F-C26009A5EEB4}"/>
              </a:ext>
            </a:extLst>
          </p:cNvPr>
          <p:cNvSpPr/>
          <p:nvPr/>
        </p:nvSpPr>
        <p:spPr>
          <a:xfrm>
            <a:off x="3611513" y="4734014"/>
            <a:ext cx="9642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Base 1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5" name="모서리가 둥근 직사각형 20">
            <a:extLst>
              <a:ext uri="{FF2B5EF4-FFF2-40B4-BE49-F238E27FC236}">
                <a16:creationId xmlns:a16="http://schemas.microsoft.com/office/drawing/2014/main" id="{9414D246-C69F-87CB-ECD9-10DCC840A2FF}"/>
              </a:ext>
            </a:extLst>
          </p:cNvPr>
          <p:cNvSpPr/>
          <p:nvPr/>
        </p:nvSpPr>
        <p:spPr>
          <a:xfrm>
            <a:off x="6566606" y="4734014"/>
            <a:ext cx="9642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Base 3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6" name="모서리가 둥근 직사각형 20">
            <a:extLst>
              <a:ext uri="{FF2B5EF4-FFF2-40B4-BE49-F238E27FC236}">
                <a16:creationId xmlns:a16="http://schemas.microsoft.com/office/drawing/2014/main" id="{7212131B-7C95-9DE9-A127-2B83F1E1F42E}"/>
              </a:ext>
            </a:extLst>
          </p:cNvPr>
          <p:cNvSpPr/>
          <p:nvPr/>
        </p:nvSpPr>
        <p:spPr>
          <a:xfrm>
            <a:off x="7749805" y="4734014"/>
            <a:ext cx="964268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Base 4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BEACCEC5-E41C-6672-AACB-428F594E2D35}"/>
              </a:ext>
            </a:extLst>
          </p:cNvPr>
          <p:cNvSpPr/>
          <p:nvPr/>
        </p:nvSpPr>
        <p:spPr>
          <a:xfrm>
            <a:off x="4794711" y="4734014"/>
            <a:ext cx="1552965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Base 2</a:t>
            </a:r>
            <a:endParaRPr lang="ko-KR" altLang="en-US" sz="16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1" name="모서리가 둥근 직사각형 21">
            <a:extLst>
              <a:ext uri="{FF2B5EF4-FFF2-40B4-BE49-F238E27FC236}">
                <a16:creationId xmlns:a16="http://schemas.microsoft.com/office/drawing/2014/main" id="{9E6B6F4B-4CBD-8849-4E11-647736ADA0F2}"/>
              </a:ext>
            </a:extLst>
          </p:cNvPr>
          <p:cNvSpPr/>
          <p:nvPr/>
        </p:nvSpPr>
        <p:spPr>
          <a:xfrm>
            <a:off x="4043525" y="5312158"/>
            <a:ext cx="1283442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Derived</a:t>
            </a:r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2" name="모서리가 둥근 직사각형 21">
            <a:extLst>
              <a:ext uri="{FF2B5EF4-FFF2-40B4-BE49-F238E27FC236}">
                <a16:creationId xmlns:a16="http://schemas.microsoft.com/office/drawing/2014/main" id="{45CD8F91-224B-7973-6E5C-2F3ABE59DDA2}"/>
              </a:ext>
            </a:extLst>
          </p:cNvPr>
          <p:cNvSpPr/>
          <p:nvPr/>
        </p:nvSpPr>
        <p:spPr>
          <a:xfrm>
            <a:off x="6407020" y="5312158"/>
            <a:ext cx="1283442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Derived</a:t>
            </a:r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3" name="모서리가 둥근 직사각형 21">
            <a:extLst>
              <a:ext uri="{FF2B5EF4-FFF2-40B4-BE49-F238E27FC236}">
                <a16:creationId xmlns:a16="http://schemas.microsoft.com/office/drawing/2014/main" id="{339D8C26-E47C-4AB4-39D8-F9C6B8E7E00E}"/>
              </a:ext>
            </a:extLst>
          </p:cNvPr>
          <p:cNvSpPr/>
          <p:nvPr/>
        </p:nvSpPr>
        <p:spPr>
          <a:xfrm>
            <a:off x="5474646" y="5890303"/>
            <a:ext cx="1283442" cy="392771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Derived</a:t>
            </a:r>
            <a:r>
              <a: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D02630F-29DF-1DE2-1DDB-83D62E54D79B}"/>
              </a:ext>
            </a:extLst>
          </p:cNvPr>
          <p:cNvCxnSpPr>
            <a:cxnSpLocks/>
            <a:stCxn id="41" idx="0"/>
            <a:endCxn id="26" idx="2"/>
          </p:cNvCxnSpPr>
          <p:nvPr/>
        </p:nvCxnSpPr>
        <p:spPr>
          <a:xfrm flipH="1" flipV="1">
            <a:off x="4093647" y="5126785"/>
            <a:ext cx="591599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083213-1739-94FF-0AF5-DD830BFFE765}"/>
              </a:ext>
            </a:extLst>
          </p:cNvPr>
          <p:cNvCxnSpPr>
            <a:cxnSpLocks/>
            <a:stCxn id="43" idx="0"/>
            <a:endCxn id="41" idx="2"/>
          </p:cNvCxnSpPr>
          <p:nvPr/>
        </p:nvCxnSpPr>
        <p:spPr>
          <a:xfrm flipH="1" flipV="1">
            <a:off x="4685246" y="5704929"/>
            <a:ext cx="1431121" cy="18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F63520A-E3FD-75DC-1EA5-A24FD648CD84}"/>
              </a:ext>
            </a:extLst>
          </p:cNvPr>
          <p:cNvCxnSpPr>
            <a:cxnSpLocks/>
            <a:stCxn id="41" idx="0"/>
            <a:endCxn id="22" idx="2"/>
          </p:cNvCxnSpPr>
          <p:nvPr/>
        </p:nvCxnSpPr>
        <p:spPr>
          <a:xfrm flipV="1">
            <a:off x="4685246" y="5126785"/>
            <a:ext cx="885948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E044BDC-F101-F31C-DA97-FCA82D380721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6116367" y="5704929"/>
            <a:ext cx="932374" cy="185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7E854D-FD1B-DB8C-2E31-A9EEFBDF687C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>
          <a:xfrm flipV="1">
            <a:off x="7048741" y="5126785"/>
            <a:ext cx="1183198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AD74EE-6237-EBEB-3847-DF1A35F7ED66}"/>
              </a:ext>
            </a:extLst>
          </p:cNvPr>
          <p:cNvCxnSpPr>
            <a:cxnSpLocks/>
            <a:stCxn id="42" idx="0"/>
            <a:endCxn id="35" idx="2"/>
          </p:cNvCxnSpPr>
          <p:nvPr/>
        </p:nvCxnSpPr>
        <p:spPr>
          <a:xfrm flipH="1" flipV="1">
            <a:off x="7048740" y="5126785"/>
            <a:ext cx="1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3D884A0-414E-9C31-CCBA-12A7AA11C5EC}"/>
              </a:ext>
            </a:extLst>
          </p:cNvPr>
          <p:cNvCxnSpPr>
            <a:cxnSpLocks/>
            <a:stCxn id="42" idx="0"/>
            <a:endCxn id="22" idx="2"/>
          </p:cNvCxnSpPr>
          <p:nvPr/>
        </p:nvCxnSpPr>
        <p:spPr>
          <a:xfrm flipH="1" flipV="1">
            <a:off x="5571194" y="5126785"/>
            <a:ext cx="1477547" cy="18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818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다중 상속의 문제점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여러 개의 기초 클래스가 가진 멤버를 모두 상속받을 수 있다는 점에서 유용한 방법이지만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단일 상속에 비해 다양한 문제를 발생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상속받은 여러 기초 클래스에 같은 이름의 멤버가 존재할 가능성</a:t>
            </a:r>
            <a:b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A::a = _a; B::a=_a; C::a=_a; )</a:t>
            </a:r>
          </a:p>
          <a:p>
            <a:pPr marL="342900" indent="-342900">
              <a:buAutoNum type="arabicParenBoth"/>
            </a:pPr>
            <a:endParaRPr lang="en-US" altLang="ko-KR" dirty="0">
              <a:solidFill>
                <a:srgbClr val="7030A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하나의 클래스를 간접적으로 두 번 이상 상속받을 가능성</a:t>
            </a:r>
            <a:b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virtual public Base )</a:t>
            </a:r>
          </a:p>
          <a:p>
            <a:pPr marL="342900" indent="-342900">
              <a:buAutoNum type="arabicParenBoth"/>
            </a:pPr>
            <a:endParaRPr lang="en-US" altLang="ko-KR" dirty="0">
              <a:solidFill>
                <a:srgbClr val="7030A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가상 클래스가 아닌 기초 클래스를 다중 상속하면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b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기초 클래스 타입의 포인터로 파생 클래스를 가리킬 수 없다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73095" y="4417704"/>
            <a:ext cx="5197810" cy="1963624"/>
            <a:chOff x="3563888" y="4417704"/>
            <a:chExt cx="5197810" cy="19636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15452F-0CEC-EA52-CCE3-1AB81E54703C}"/>
                </a:ext>
              </a:extLst>
            </p:cNvPr>
            <p:cNvSpPr/>
            <p:nvPr/>
          </p:nvSpPr>
          <p:spPr>
            <a:xfrm>
              <a:off x="3563888" y="4417704"/>
              <a:ext cx="5197810" cy="19636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Project B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" name="모서리가 둥근 직사각형 20">
              <a:extLst>
                <a:ext uri="{FF2B5EF4-FFF2-40B4-BE49-F238E27FC236}">
                  <a16:creationId xmlns:a16="http://schemas.microsoft.com/office/drawing/2014/main" id="{2A21D3E0-F71E-033C-C82F-C26009A5EEB4}"/>
                </a:ext>
              </a:extLst>
            </p:cNvPr>
            <p:cNvSpPr/>
            <p:nvPr/>
          </p:nvSpPr>
          <p:spPr>
            <a:xfrm>
              <a:off x="3611513" y="4734014"/>
              <a:ext cx="964268" cy="39277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" name="모서리가 둥근 직사각형 20">
              <a:extLst>
                <a:ext uri="{FF2B5EF4-FFF2-40B4-BE49-F238E27FC236}">
                  <a16:creationId xmlns:a16="http://schemas.microsoft.com/office/drawing/2014/main" id="{9414D246-C69F-87CB-ECD9-10DCC840A2FF}"/>
                </a:ext>
              </a:extLst>
            </p:cNvPr>
            <p:cNvSpPr/>
            <p:nvPr/>
          </p:nvSpPr>
          <p:spPr>
            <a:xfrm>
              <a:off x="6566606" y="4734014"/>
              <a:ext cx="964268" cy="39277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3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" name="모서리가 둥근 직사각형 20">
              <a:extLst>
                <a:ext uri="{FF2B5EF4-FFF2-40B4-BE49-F238E27FC236}">
                  <a16:creationId xmlns:a16="http://schemas.microsoft.com/office/drawing/2014/main" id="{7212131B-7C95-9DE9-A127-2B83F1E1F42E}"/>
                </a:ext>
              </a:extLst>
            </p:cNvPr>
            <p:cNvSpPr/>
            <p:nvPr/>
          </p:nvSpPr>
          <p:spPr>
            <a:xfrm>
              <a:off x="7749805" y="4734014"/>
              <a:ext cx="964268" cy="39277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4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" name="모서리가 둥근 직사각형 20">
              <a:extLst>
                <a:ext uri="{FF2B5EF4-FFF2-40B4-BE49-F238E27FC236}">
                  <a16:creationId xmlns:a16="http://schemas.microsoft.com/office/drawing/2014/main" id="{BEACCEC5-E41C-6672-AACB-428F594E2D35}"/>
                </a:ext>
              </a:extLst>
            </p:cNvPr>
            <p:cNvSpPr/>
            <p:nvPr/>
          </p:nvSpPr>
          <p:spPr>
            <a:xfrm>
              <a:off x="4794711" y="4734014"/>
              <a:ext cx="1552965" cy="39277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2</a:t>
              </a:r>
              <a:endPara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" name="모서리가 둥근 직사각형 21">
              <a:extLst>
                <a:ext uri="{FF2B5EF4-FFF2-40B4-BE49-F238E27FC236}">
                  <a16:creationId xmlns:a16="http://schemas.microsoft.com/office/drawing/2014/main" id="{9E6B6F4B-4CBD-8849-4E11-647736ADA0F2}"/>
                </a:ext>
              </a:extLst>
            </p:cNvPr>
            <p:cNvSpPr/>
            <p:nvPr/>
          </p:nvSpPr>
          <p:spPr>
            <a:xfrm>
              <a:off x="4043525" y="5312158"/>
              <a:ext cx="1283442" cy="39277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</a:t>
              </a:r>
              <a:r>
                <a:rPr lang="ko-KR" altLang="en-US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endParaRPr lang="ko-KR" altLang="en-US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3" name="모서리가 둥근 직사각형 21">
              <a:extLst>
                <a:ext uri="{FF2B5EF4-FFF2-40B4-BE49-F238E27FC236}">
                  <a16:creationId xmlns:a16="http://schemas.microsoft.com/office/drawing/2014/main" id="{45CD8F91-224B-7973-6E5C-2F3ABE59DDA2}"/>
                </a:ext>
              </a:extLst>
            </p:cNvPr>
            <p:cNvSpPr/>
            <p:nvPr/>
          </p:nvSpPr>
          <p:spPr>
            <a:xfrm>
              <a:off x="6407020" y="5312158"/>
              <a:ext cx="1283442" cy="39277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</a:t>
              </a:r>
              <a:r>
                <a:rPr lang="ko-KR" altLang="en-US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  <a:endParaRPr lang="ko-KR" altLang="en-US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5" name="모서리가 둥근 직사각형 21">
              <a:extLst>
                <a:ext uri="{FF2B5EF4-FFF2-40B4-BE49-F238E27FC236}">
                  <a16:creationId xmlns:a16="http://schemas.microsoft.com/office/drawing/2014/main" id="{339D8C26-E47C-4AB4-39D8-F9C6B8E7E00E}"/>
                </a:ext>
              </a:extLst>
            </p:cNvPr>
            <p:cNvSpPr/>
            <p:nvPr/>
          </p:nvSpPr>
          <p:spPr>
            <a:xfrm>
              <a:off x="5474646" y="5890303"/>
              <a:ext cx="1283442" cy="39277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6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</a:t>
              </a:r>
              <a:r>
                <a:rPr lang="ko-KR" altLang="en-US" sz="1600" dirty="0">
                  <a:solidFill>
                    <a:srgbClr val="00206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600" dirty="0">
                  <a:solidFill>
                    <a:srgbClr val="00206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3</a:t>
              </a:r>
              <a:endPara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D02630F-29DF-1DE2-1DDB-83D62E54D79B}"/>
                </a:ext>
              </a:extLst>
            </p:cNvPr>
            <p:cNvCxnSpPr>
              <a:cxnSpLocks/>
              <a:stCxn id="12" idx="0"/>
              <a:endCxn id="6" idx="2"/>
            </p:cNvCxnSpPr>
            <p:nvPr/>
          </p:nvCxnSpPr>
          <p:spPr>
            <a:xfrm flipH="1" flipV="1">
              <a:off x="4093647" y="5126785"/>
              <a:ext cx="591599" cy="185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5083213-1739-94FF-0AF5-DD830BFFE765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H="1" flipV="1">
              <a:off x="4685246" y="5704929"/>
              <a:ext cx="1431121" cy="185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F63520A-E3FD-75DC-1EA5-A24FD648CD84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V="1">
              <a:off x="4685246" y="5126785"/>
              <a:ext cx="885948" cy="185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E044BDC-F101-F31C-DA97-FCA82D380721}"/>
                </a:ext>
              </a:extLst>
            </p:cNvPr>
            <p:cNvCxnSpPr>
              <a:cxnSpLocks/>
              <a:stCxn id="15" idx="0"/>
              <a:endCxn id="13" idx="2"/>
            </p:cNvCxnSpPr>
            <p:nvPr/>
          </p:nvCxnSpPr>
          <p:spPr>
            <a:xfrm flipV="1">
              <a:off x="6116367" y="5704929"/>
              <a:ext cx="932374" cy="185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E7E854D-FD1B-DB8C-2E31-A9EEFBDF687C}"/>
                </a:ext>
              </a:extLst>
            </p:cNvPr>
            <p:cNvCxnSpPr>
              <a:cxnSpLocks/>
              <a:stCxn id="13" idx="0"/>
              <a:endCxn id="9" idx="2"/>
            </p:cNvCxnSpPr>
            <p:nvPr/>
          </p:nvCxnSpPr>
          <p:spPr>
            <a:xfrm flipV="1">
              <a:off x="7048741" y="5126785"/>
              <a:ext cx="1183198" cy="185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AAD74EE-6237-EBEB-3847-DF1A35F7ED66}"/>
                </a:ext>
              </a:extLst>
            </p:cNvPr>
            <p:cNvCxnSpPr>
              <a:cxnSpLocks/>
              <a:stCxn id="13" idx="0"/>
              <a:endCxn id="8" idx="2"/>
            </p:cNvCxnSpPr>
            <p:nvPr/>
          </p:nvCxnSpPr>
          <p:spPr>
            <a:xfrm flipH="1" flipV="1">
              <a:off x="7048740" y="5126785"/>
              <a:ext cx="1" cy="185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3D884A0-414E-9C31-CCBA-12A7AA11C5EC}"/>
                </a:ext>
              </a:extLst>
            </p:cNvPr>
            <p:cNvCxnSpPr>
              <a:cxnSpLocks/>
              <a:stCxn id="13" idx="0"/>
              <a:endCxn id="11" idx="2"/>
            </p:cNvCxnSpPr>
            <p:nvPr/>
          </p:nvCxnSpPr>
          <p:spPr>
            <a:xfrm flipH="1" flipV="1">
              <a:off x="5571194" y="5126785"/>
              <a:ext cx="1477547" cy="185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2127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980728"/>
            <a:ext cx="8784214" cy="550344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Base_1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_base_1;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Base_1() : _base_1(20)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"default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~Base_1()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Base_1(int n) : _base_1(n)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베이스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ShowBaseData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_base_1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Base_2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_base_2;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Base_2() : _base_2(40)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"default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~Base_2()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Base_2(int n) : _base_2(n)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베이스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ShowBaseData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_base_2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Derived : public Base_1, public Base_2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_derived;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Derived() : _derived(30)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"default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~Derived()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소멸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Derived(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 : _derived(n)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Derived(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n1,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n2) : Base_1(n1), _derived(n2)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Derived(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n1,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n2,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n3) : Base_1(n1), Base_2(n2), _derived(n3)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ShowDerviedData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Base_1::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ShowBaseData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Base_2::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ShowBaseData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_derived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Derived dr1;             //case1 : default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dr1.ShowDerviedData();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Derived dr2(12);         //case2 :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객체 생성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dr2.ShowDerviedData();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Derived dr3(23, 24);     //case2 :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객체 생성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dr3.ShowDerviedData();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Derived dr4(23, 24, 25); //case3 :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객체 생성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dr4.ShowDerviedData();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endParaRPr lang="en-US" altLang="ko-KR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4418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접근제어지시자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선언된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내에서만 접근허용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protected: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선언된 클래스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~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파생클래스까지 접근허용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어디서든 접근허용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12857" y="2145556"/>
            <a:ext cx="6918287" cy="3290845"/>
            <a:chOff x="995696" y="2216729"/>
            <a:chExt cx="6918287" cy="32908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2A86B6-DB4D-2D82-308C-DE5ABB2857F7}"/>
                </a:ext>
              </a:extLst>
            </p:cNvPr>
            <p:cNvSpPr/>
            <p:nvPr/>
          </p:nvSpPr>
          <p:spPr>
            <a:xfrm>
              <a:off x="995696" y="2216729"/>
              <a:ext cx="6918287" cy="32908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Program</a:t>
              </a: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310163" y="2909378"/>
              <a:ext cx="6289352" cy="1566062"/>
              <a:chOff x="1310163" y="2909378"/>
              <a:chExt cx="6289352" cy="1566062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EB70641-3323-8ADC-281D-800E3A0400EF}"/>
                  </a:ext>
                </a:extLst>
              </p:cNvPr>
              <p:cNvSpPr/>
              <p:nvPr/>
            </p:nvSpPr>
            <p:spPr>
              <a:xfrm>
                <a:off x="1310163" y="2909378"/>
                <a:ext cx="6289352" cy="156606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rgbClr val="090FFF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Class</a:t>
                </a:r>
              </a:p>
              <a:p>
                <a:pPr algn="ctr"/>
                <a:endParaRPr lang="en-US" altLang="ko-KR" sz="2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sz="2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외부에서 접근 불가</a:t>
                </a:r>
                <a:endParaRPr lang="en-US" altLang="ko-KR" sz="2400" dirty="0">
                  <a:solidFill>
                    <a:schemeClr val="bg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" name="모서리가 둥근 직사각형 20">
                <a:extLst>
                  <a:ext uri="{FF2B5EF4-FFF2-40B4-BE49-F238E27FC236}">
                    <a16:creationId xmlns:a16="http://schemas.microsoft.com/office/drawing/2014/main" id="{522630F2-B6FD-5C00-0469-684A6B3CF54D}"/>
                  </a:ext>
                </a:extLst>
              </p:cNvPr>
              <p:cNvSpPr/>
              <p:nvPr/>
            </p:nvSpPr>
            <p:spPr>
              <a:xfrm>
                <a:off x="1410106" y="3344500"/>
                <a:ext cx="3026291" cy="695818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</a:p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멤버가 선언된 클래스</a:t>
                </a:r>
              </a:p>
            </p:txBody>
          </p:sp>
          <p:sp>
            <p:nvSpPr>
              <p:cNvPr id="5" name="모서리가 둥근 직사각형 21">
                <a:extLst>
                  <a:ext uri="{FF2B5EF4-FFF2-40B4-BE49-F238E27FC236}">
                    <a16:creationId xmlns:a16="http://schemas.microsoft.com/office/drawing/2014/main" id="{A30322C5-73E3-F633-4194-832F2ED93DDF}"/>
                  </a:ext>
                </a:extLst>
              </p:cNvPr>
              <p:cNvSpPr/>
              <p:nvPr/>
            </p:nvSpPr>
            <p:spPr>
              <a:xfrm>
                <a:off x="4491580" y="3344500"/>
                <a:ext cx="3026291" cy="69581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</a:p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~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파생 클래스까지 가능</a:t>
                </a:r>
              </a:p>
            </p:txBody>
          </p:sp>
        </p:grpSp>
        <p:sp>
          <p:nvSpPr>
            <p:cNvPr id="11" name="모서리가 둥근 직사각형 21">
              <a:extLst>
                <a:ext uri="{FF2B5EF4-FFF2-40B4-BE49-F238E27FC236}">
                  <a16:creationId xmlns:a16="http://schemas.microsoft.com/office/drawing/2014/main" id="{D160522A-C31C-32BA-91C5-AAB8B840A024}"/>
                </a:ext>
              </a:extLst>
            </p:cNvPr>
            <p:cNvSpPr/>
            <p:nvPr/>
          </p:nvSpPr>
          <p:spPr>
            <a:xfrm>
              <a:off x="2941694" y="4710394"/>
              <a:ext cx="3026290" cy="695818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Public</a:t>
              </a: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어디서나 접근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6416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Base {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   //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선언된 클래스</a:t>
            </a:r>
          </a:p>
          <a:p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protected: //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선언된 클래스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상속된 클래스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Set_a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_a) { a = _a;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Set_b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_b) { b = _b; }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Get_a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a;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Get_b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b;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Derived :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Base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Set(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_b,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_c)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 = _c;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//a = _a;  //a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 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멤버로 상속받아도 접근 불가능</a:t>
            </a:r>
          </a:p>
          <a:p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Set_a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(_a); //a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초기화 해주는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Set_a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함수를 통해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초기화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 = _b;  //b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멤버로 상속 받아 접근 가능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//return a * b * c;   //a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 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멤버로 상속받아도 접근 불가능</a:t>
            </a:r>
          </a:p>
          <a:p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Get_a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* b * c; //a * b * c 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값을 </a:t>
            </a:r>
            <a:r>
              <a:rPr lang="ko-KR" altLang="en-US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리턴하는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함수호출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Derived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//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 시 상속된 멤버까지 모두 메모리 할당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ob.Set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(5, 4, 5);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ob.Mul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699144" y="1093113"/>
            <a:ext cx="4725284" cy="2247691"/>
            <a:chOff x="995696" y="2216729"/>
            <a:chExt cx="6918287" cy="329084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2A86B6-DB4D-2D82-308C-DE5ABB2857F7}"/>
                </a:ext>
              </a:extLst>
            </p:cNvPr>
            <p:cNvSpPr/>
            <p:nvPr/>
          </p:nvSpPr>
          <p:spPr>
            <a:xfrm>
              <a:off x="995696" y="2216729"/>
              <a:ext cx="6918287" cy="32908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Program</a:t>
              </a: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310163" y="3016371"/>
              <a:ext cx="6289352" cy="1566062"/>
              <a:chOff x="1310163" y="3016371"/>
              <a:chExt cx="6289352" cy="156606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EB70641-3323-8ADC-281D-800E3A0400EF}"/>
                  </a:ext>
                </a:extLst>
              </p:cNvPr>
              <p:cNvSpPr/>
              <p:nvPr/>
            </p:nvSpPr>
            <p:spPr>
              <a:xfrm>
                <a:off x="1310163" y="3016371"/>
                <a:ext cx="6289352" cy="156606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rgbClr val="090FFF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Class</a:t>
                </a:r>
                <a:endParaRPr lang="en-US" altLang="ko-KR" sz="2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sz="4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12" name="모서리가 둥근 직사각형 20">
                <a:extLst>
                  <a:ext uri="{FF2B5EF4-FFF2-40B4-BE49-F238E27FC236}">
                    <a16:creationId xmlns:a16="http://schemas.microsoft.com/office/drawing/2014/main" id="{522630F2-B6FD-5C00-0469-684A6B3CF54D}"/>
                  </a:ext>
                </a:extLst>
              </p:cNvPr>
              <p:cNvSpPr/>
              <p:nvPr/>
            </p:nvSpPr>
            <p:spPr>
              <a:xfrm>
                <a:off x="1410105" y="3635157"/>
                <a:ext cx="3026291" cy="695818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13" name="모서리가 둥근 직사각형 21">
                <a:extLst>
                  <a:ext uri="{FF2B5EF4-FFF2-40B4-BE49-F238E27FC236}">
                    <a16:creationId xmlns:a16="http://schemas.microsoft.com/office/drawing/2014/main" id="{A30322C5-73E3-F633-4194-832F2ED93DDF}"/>
                  </a:ext>
                </a:extLst>
              </p:cNvPr>
              <p:cNvSpPr/>
              <p:nvPr/>
            </p:nvSpPr>
            <p:spPr>
              <a:xfrm>
                <a:off x="4491580" y="3635157"/>
                <a:ext cx="3026291" cy="69581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sp>
          <p:nvSpPr>
            <p:cNvPr id="9" name="모서리가 둥근 직사각형 21">
              <a:extLst>
                <a:ext uri="{FF2B5EF4-FFF2-40B4-BE49-F238E27FC236}">
                  <a16:creationId xmlns:a16="http://schemas.microsoft.com/office/drawing/2014/main" id="{D160522A-C31C-32BA-91C5-AAB8B840A024}"/>
                </a:ext>
              </a:extLst>
            </p:cNvPr>
            <p:cNvSpPr/>
            <p:nvPr/>
          </p:nvSpPr>
          <p:spPr>
            <a:xfrm>
              <a:off x="2941694" y="4687859"/>
              <a:ext cx="3026290" cy="695818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Public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24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C++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형식으로 작성하기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단위변환 프로그램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센티미터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화씨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섭씨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메뉴를 선택 하세요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: 1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센티미터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화씨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섭씨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메뉴를 선택 하세요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: 2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995936" y="1662708"/>
            <a:ext cx="356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센티미터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센티미터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인치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메뉴를 선택 하세요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: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995936" y="3852317"/>
            <a:ext cx="356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화씨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섭씨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섭씨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화씨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메뉴를 선택 하세요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: 1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3275856" y="1942713"/>
            <a:ext cx="648072" cy="43204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275856" y="4113442"/>
            <a:ext cx="648072" cy="43204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923928" y="2788376"/>
            <a:ext cx="356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inch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입력 하세요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: 100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100 inch = 254 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923928" y="4972640"/>
            <a:ext cx="356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℉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입력하세요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: 100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100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℉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37.7778 ℃</a:t>
            </a:r>
          </a:p>
        </p:txBody>
      </p:sp>
    </p:spTree>
    <p:extLst>
      <p:ext uri="{BB962C8B-B14F-4D97-AF65-F5344CB8AC3E}">
        <p14:creationId xmlns:p14="http://schemas.microsoft.com/office/powerpoint/2010/main" val="13590997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(Inheritance)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접근제어지시자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private, protected, public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grpSp>
        <p:nvGrpSpPr>
          <p:cNvPr id="115" name="그룹 114"/>
          <p:cNvGrpSpPr/>
          <p:nvPr/>
        </p:nvGrpSpPr>
        <p:grpSpPr>
          <a:xfrm>
            <a:off x="719572" y="1223300"/>
            <a:ext cx="3905194" cy="4964121"/>
            <a:chOff x="719572" y="1561223"/>
            <a:chExt cx="3905194" cy="496412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719572" y="1561223"/>
              <a:ext cx="3905194" cy="49641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Inheritance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841263" y="1916832"/>
              <a:ext cx="3661813" cy="1355952"/>
              <a:chOff x="5397113" y="5087010"/>
              <a:chExt cx="3661813" cy="1355952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5087010"/>
                <a:ext cx="3661813" cy="1355952"/>
              </a:xfrm>
              <a:prstGeom prst="roundRect">
                <a:avLst>
                  <a:gd name="adj" fmla="val 9793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Base A class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2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360891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4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5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841263" y="3506701"/>
              <a:ext cx="3661813" cy="1355952"/>
              <a:chOff x="5397113" y="5087010"/>
              <a:chExt cx="3661813" cy="1355952"/>
            </a:xfrm>
          </p:grpSpPr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5087010"/>
                <a:ext cx="3661813" cy="1355952"/>
              </a:xfrm>
              <a:prstGeom prst="roundRect">
                <a:avLst>
                  <a:gd name="adj" fmla="val 9793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 B class :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A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8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360891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9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0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841263" y="5096570"/>
              <a:ext cx="3661813" cy="1355952"/>
              <a:chOff x="5397113" y="5087010"/>
              <a:chExt cx="3661813" cy="1355952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5087010"/>
                <a:ext cx="3661813" cy="1355952"/>
              </a:xfrm>
              <a:prstGeom prst="roundRect">
                <a:avLst>
                  <a:gd name="adj" fmla="val 9793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 C class :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B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3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360891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4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5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sp>
          <p:nvSpPr>
            <p:cNvPr id="2" name="왼쪽으로 구부러진 화살표 1"/>
            <p:cNvSpPr/>
            <p:nvPr/>
          </p:nvSpPr>
          <p:spPr>
            <a:xfrm rot="2513699">
              <a:off x="4056730" y="3201961"/>
              <a:ext cx="527784" cy="1093293"/>
            </a:xfrm>
            <a:prstGeom prst="curved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왼쪽으로 구부러진 화살표 82"/>
            <p:cNvSpPr/>
            <p:nvPr/>
          </p:nvSpPr>
          <p:spPr>
            <a:xfrm rot="2580666">
              <a:off x="3840506" y="4742059"/>
              <a:ext cx="642142" cy="1679287"/>
            </a:xfrm>
            <a:prstGeom prst="curved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4762615" y="3182675"/>
            <a:ext cx="3661813" cy="2684110"/>
            <a:chOff x="5014643" y="1641131"/>
            <a:chExt cx="3661813" cy="268411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5014643" y="1641131"/>
              <a:ext cx="3661813" cy="2684110"/>
              <a:chOff x="5397113" y="3869512"/>
              <a:chExt cx="3661813" cy="2684110"/>
            </a:xfrm>
          </p:grpSpPr>
          <p:sp>
            <p:nvSpPr>
              <p:cNvPr id="90" name="모서리가 둥근 직사각형 89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3869512"/>
                <a:ext cx="3661813" cy="2684110"/>
              </a:xfrm>
              <a:prstGeom prst="roundRect">
                <a:avLst>
                  <a:gd name="adj" fmla="val 3585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 B class :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A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91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4183787"/>
                <a:ext cx="3026292" cy="1472199"/>
              </a:xfrm>
              <a:prstGeom prst="roundRect">
                <a:avLst>
                  <a:gd name="adj" fmla="val 8062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sz="8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92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93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5595016" y="2270251"/>
              <a:ext cx="2501068" cy="1089405"/>
              <a:chOff x="5397112" y="5354126"/>
              <a:chExt cx="3661813" cy="1089405"/>
            </a:xfrm>
          </p:grpSpPr>
          <p:sp>
            <p:nvSpPr>
              <p:cNvPr id="94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397112" y="5354126"/>
                <a:ext cx="3661813" cy="1089405"/>
              </a:xfrm>
              <a:prstGeom prst="roundRect">
                <a:avLst>
                  <a:gd name="adj" fmla="val 1738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Base A class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87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02056"/>
                <a:ext cx="3026293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88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076984"/>
                <a:ext cx="3026293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</p:grpSp>
      <p:grpSp>
        <p:nvGrpSpPr>
          <p:cNvPr id="120" name="그룹 119"/>
          <p:cNvGrpSpPr/>
          <p:nvPr/>
        </p:nvGrpSpPr>
        <p:grpSpPr>
          <a:xfrm>
            <a:off x="5342988" y="2033710"/>
            <a:ext cx="2501068" cy="683108"/>
            <a:chOff x="5342988" y="1688318"/>
            <a:chExt cx="2501068" cy="683108"/>
          </a:xfrm>
        </p:grpSpPr>
        <p:sp>
          <p:nvSpPr>
            <p:cNvPr id="118" name="모서리가 둥근 직사각형 20">
              <a:extLst>
                <a:ext uri="{FF2B5EF4-FFF2-40B4-BE49-F238E27FC236}">
                  <a16:creationId xmlns:a16="http://schemas.microsoft.com/office/drawing/2014/main" id="{22E3E9F7-46B4-DC68-4B41-EF1017FE0276}"/>
                </a:ext>
              </a:extLst>
            </p:cNvPr>
            <p:cNvSpPr/>
            <p:nvPr/>
          </p:nvSpPr>
          <p:spPr>
            <a:xfrm>
              <a:off x="5342988" y="1688318"/>
              <a:ext cx="2501068" cy="683108"/>
            </a:xfrm>
            <a:prstGeom prst="roundRect">
              <a:avLst>
                <a:gd name="adj" fmla="val 1738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A class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9" name="모서리가 둥근 직사각형 20">
              <a:extLst>
                <a:ext uri="{FF2B5EF4-FFF2-40B4-BE49-F238E27FC236}">
                  <a16:creationId xmlns:a16="http://schemas.microsoft.com/office/drawing/2014/main" id="{22E3E9F7-46B4-DC68-4B41-EF1017FE0276}"/>
                </a:ext>
              </a:extLst>
            </p:cNvPr>
            <p:cNvSpPr/>
            <p:nvPr/>
          </p:nvSpPr>
          <p:spPr>
            <a:xfrm>
              <a:off x="5560023" y="2025642"/>
              <a:ext cx="2066999" cy="29509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Private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2020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719572" y="1223300"/>
            <a:ext cx="3905194" cy="4964121"/>
            <a:chOff x="719572" y="1561223"/>
            <a:chExt cx="3905194" cy="496412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719572" y="1561223"/>
              <a:ext cx="3905194" cy="49641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Inheritance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841263" y="1916832"/>
              <a:ext cx="3661813" cy="1355952"/>
              <a:chOff x="5397113" y="5087010"/>
              <a:chExt cx="3661813" cy="1355952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5087010"/>
                <a:ext cx="3661813" cy="1355952"/>
              </a:xfrm>
              <a:prstGeom prst="roundRect">
                <a:avLst>
                  <a:gd name="adj" fmla="val 9793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Base A class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2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360891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4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5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841263" y="3506701"/>
              <a:ext cx="3661813" cy="1355952"/>
              <a:chOff x="5397113" y="5087010"/>
              <a:chExt cx="3661813" cy="1355952"/>
            </a:xfrm>
          </p:grpSpPr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5087010"/>
                <a:ext cx="3661813" cy="1355952"/>
              </a:xfrm>
              <a:prstGeom prst="roundRect">
                <a:avLst>
                  <a:gd name="adj" fmla="val 9793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 B class :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A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8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360891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9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0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841263" y="5096570"/>
              <a:ext cx="3661813" cy="1355952"/>
              <a:chOff x="5397113" y="5087010"/>
              <a:chExt cx="3661813" cy="1355952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5087010"/>
                <a:ext cx="3661813" cy="1355952"/>
              </a:xfrm>
              <a:prstGeom prst="roundRect">
                <a:avLst>
                  <a:gd name="adj" fmla="val 9793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 C class :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B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3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360891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4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5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sp>
          <p:nvSpPr>
            <p:cNvPr id="83" name="왼쪽으로 구부러진 화살표 82"/>
            <p:cNvSpPr/>
            <p:nvPr/>
          </p:nvSpPr>
          <p:spPr>
            <a:xfrm rot="2580666">
              <a:off x="3840506" y="4742059"/>
              <a:ext cx="642142" cy="1679287"/>
            </a:xfrm>
            <a:prstGeom prst="curved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왼쪽으로 구부러진 화살표 45"/>
            <p:cNvSpPr/>
            <p:nvPr/>
          </p:nvSpPr>
          <p:spPr>
            <a:xfrm rot="2580666">
              <a:off x="3840505" y="3152908"/>
              <a:ext cx="642142" cy="1679287"/>
            </a:xfrm>
            <a:prstGeom prst="curved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62615" y="3168778"/>
            <a:ext cx="3661813" cy="2238677"/>
            <a:chOff x="5014643" y="4272467"/>
            <a:chExt cx="3661813" cy="2368744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5014643" y="4272467"/>
              <a:ext cx="3661813" cy="2368744"/>
              <a:chOff x="5397113" y="3497141"/>
              <a:chExt cx="3661813" cy="2093580"/>
            </a:xfrm>
          </p:grpSpPr>
          <p:sp>
            <p:nvSpPr>
              <p:cNvPr id="101" name="모서리가 둥근 직사각형 100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3497141"/>
                <a:ext cx="3661813" cy="2093580"/>
              </a:xfrm>
              <a:prstGeom prst="roundRect">
                <a:avLst>
                  <a:gd name="adj" fmla="val 358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 B class :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A</a:t>
                </a:r>
              </a:p>
              <a:p>
                <a:pPr algn="ctr"/>
                <a:endParaRPr lang="en-US" altLang="ko-KR" sz="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103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4097982"/>
                <a:ext cx="3026292" cy="1105289"/>
              </a:xfrm>
              <a:prstGeom prst="roundRect">
                <a:avLst>
                  <a:gd name="adj" fmla="val 99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104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235700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5595016" y="5217585"/>
              <a:ext cx="2501068" cy="949425"/>
              <a:chOff x="5397112" y="4340515"/>
              <a:chExt cx="3661813" cy="949425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111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397112" y="4340515"/>
                <a:ext cx="3661813" cy="949425"/>
              </a:xfrm>
              <a:prstGeom prst="roundRect">
                <a:avLst>
                  <a:gd name="adj" fmla="val 17380"/>
                </a:avLst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Base A class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112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4606337"/>
                <a:ext cx="3026293" cy="295094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113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4938122"/>
                <a:ext cx="3026293" cy="295094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(Inheritance)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접근제어지시자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private, protected, public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5342988" y="2033710"/>
            <a:ext cx="2501068" cy="683108"/>
            <a:chOff x="5342988" y="1688318"/>
            <a:chExt cx="2501068" cy="683108"/>
          </a:xfrm>
        </p:grpSpPr>
        <p:sp>
          <p:nvSpPr>
            <p:cNvPr id="50" name="모서리가 둥근 직사각형 20">
              <a:extLst>
                <a:ext uri="{FF2B5EF4-FFF2-40B4-BE49-F238E27FC236}">
                  <a16:creationId xmlns:a16="http://schemas.microsoft.com/office/drawing/2014/main" id="{22E3E9F7-46B4-DC68-4B41-EF1017FE0276}"/>
                </a:ext>
              </a:extLst>
            </p:cNvPr>
            <p:cNvSpPr/>
            <p:nvPr/>
          </p:nvSpPr>
          <p:spPr>
            <a:xfrm>
              <a:off x="5342988" y="1688318"/>
              <a:ext cx="2501068" cy="683108"/>
            </a:xfrm>
            <a:prstGeom prst="roundRect">
              <a:avLst>
                <a:gd name="adj" fmla="val 1738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A class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1" name="모서리가 둥근 직사각형 20">
              <a:extLst>
                <a:ext uri="{FF2B5EF4-FFF2-40B4-BE49-F238E27FC236}">
                  <a16:creationId xmlns:a16="http://schemas.microsoft.com/office/drawing/2014/main" id="{22E3E9F7-46B4-DC68-4B41-EF1017FE0276}"/>
                </a:ext>
              </a:extLst>
            </p:cNvPr>
            <p:cNvSpPr/>
            <p:nvPr/>
          </p:nvSpPr>
          <p:spPr>
            <a:xfrm>
              <a:off x="5560023" y="2025642"/>
              <a:ext cx="2066999" cy="29509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Private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52" name="모서리가 둥근 직사각형 20">
            <a:extLst>
              <a:ext uri="{FF2B5EF4-FFF2-40B4-BE49-F238E27FC236}">
                <a16:creationId xmlns:a16="http://schemas.microsoft.com/office/drawing/2014/main" id="{22E3E9F7-46B4-DC68-4B41-EF1017FE0276}"/>
              </a:ext>
            </a:extLst>
          </p:cNvPr>
          <p:cNvSpPr/>
          <p:nvPr/>
        </p:nvSpPr>
        <p:spPr>
          <a:xfrm>
            <a:off x="5080375" y="3442659"/>
            <a:ext cx="3026292" cy="29509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2590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719572" y="1223300"/>
            <a:ext cx="3905194" cy="4964121"/>
            <a:chOff x="719572" y="1561223"/>
            <a:chExt cx="3905194" cy="496412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719572" y="1561223"/>
              <a:ext cx="3905194" cy="49641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Inheritance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841263" y="1916832"/>
              <a:ext cx="3661813" cy="1355952"/>
              <a:chOff x="5397113" y="5087010"/>
              <a:chExt cx="3661813" cy="1355952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5087010"/>
                <a:ext cx="3661813" cy="1355952"/>
              </a:xfrm>
              <a:prstGeom prst="roundRect">
                <a:avLst>
                  <a:gd name="adj" fmla="val 9793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Base A class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2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360891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4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5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841263" y="3506701"/>
              <a:ext cx="3661813" cy="1355952"/>
              <a:chOff x="5397113" y="5087010"/>
              <a:chExt cx="3661813" cy="1355952"/>
            </a:xfrm>
          </p:grpSpPr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5087010"/>
                <a:ext cx="3661813" cy="1355952"/>
              </a:xfrm>
              <a:prstGeom prst="roundRect">
                <a:avLst>
                  <a:gd name="adj" fmla="val 9793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 B class :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A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8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360891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9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0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FB9EE76-2175-0B02-E0CD-9B9B3EC1B4AC}"/>
                </a:ext>
              </a:extLst>
            </p:cNvPr>
            <p:cNvGrpSpPr/>
            <p:nvPr/>
          </p:nvGrpSpPr>
          <p:grpSpPr>
            <a:xfrm>
              <a:off x="841263" y="5096570"/>
              <a:ext cx="3661813" cy="1355952"/>
              <a:chOff x="5397113" y="5087010"/>
              <a:chExt cx="3661813" cy="1355952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F69C58A4-7A82-13D7-80E7-32A660803C0A}"/>
                  </a:ext>
                </a:extLst>
              </p:cNvPr>
              <p:cNvSpPr/>
              <p:nvPr/>
            </p:nvSpPr>
            <p:spPr>
              <a:xfrm>
                <a:off x="5397113" y="5087010"/>
                <a:ext cx="3661813" cy="1355952"/>
              </a:xfrm>
              <a:prstGeom prst="roundRect">
                <a:avLst>
                  <a:gd name="adj" fmla="val 9793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 C class :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B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3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360891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Private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4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5735818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Protected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45" name="모서리가 둥근 직사각형 20">
                <a:extLst>
                  <a:ext uri="{FF2B5EF4-FFF2-40B4-BE49-F238E27FC236}">
                    <a16:creationId xmlns:a16="http://schemas.microsoft.com/office/drawing/2014/main" id="{22E3E9F7-46B4-DC68-4B41-EF1017FE0276}"/>
                  </a:ext>
                </a:extLst>
              </p:cNvPr>
              <p:cNvSpPr/>
              <p:nvPr/>
            </p:nvSpPr>
            <p:spPr>
              <a:xfrm>
                <a:off x="5714873" y="6110746"/>
                <a:ext cx="3026292" cy="29509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Public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sp>
          <p:nvSpPr>
            <p:cNvPr id="83" name="왼쪽으로 구부러진 화살표 82"/>
            <p:cNvSpPr/>
            <p:nvPr/>
          </p:nvSpPr>
          <p:spPr>
            <a:xfrm rot="2580666">
              <a:off x="3840506" y="4742059"/>
              <a:ext cx="642142" cy="1679287"/>
            </a:xfrm>
            <a:prstGeom prst="curved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왼쪽으로 구부러진 화살표 46"/>
            <p:cNvSpPr/>
            <p:nvPr/>
          </p:nvSpPr>
          <p:spPr>
            <a:xfrm rot="2580666">
              <a:off x="3663635" y="3083217"/>
              <a:ext cx="642142" cy="2197862"/>
            </a:xfrm>
            <a:prstGeom prst="curved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F69C58A4-7A82-13D7-80E7-32A660803C0A}"/>
              </a:ext>
            </a:extLst>
          </p:cNvPr>
          <p:cNvSpPr/>
          <p:nvPr/>
        </p:nvSpPr>
        <p:spPr>
          <a:xfrm>
            <a:off x="4762615" y="3168778"/>
            <a:ext cx="3661813" cy="3018643"/>
          </a:xfrm>
          <a:prstGeom prst="roundRect">
            <a:avLst>
              <a:gd name="adj" fmla="val 3585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Derived B class :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(Inheritance)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접근제어지시자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private, protected, public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22E3E9F7-46B4-DC68-4B41-EF1017FE0276}"/>
              </a:ext>
            </a:extLst>
          </p:cNvPr>
          <p:cNvSpPr/>
          <p:nvPr/>
        </p:nvSpPr>
        <p:spPr>
          <a:xfrm>
            <a:off x="5080375" y="3817586"/>
            <a:ext cx="3026292" cy="1072987"/>
          </a:xfrm>
          <a:prstGeom prst="roundRect">
            <a:avLst>
              <a:gd name="adj" fmla="val 806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22E3E9F7-46B4-DC68-4B41-EF1017FE0276}"/>
              </a:ext>
            </a:extLst>
          </p:cNvPr>
          <p:cNvSpPr/>
          <p:nvPr/>
        </p:nvSpPr>
        <p:spPr>
          <a:xfrm>
            <a:off x="5342988" y="4117047"/>
            <a:ext cx="2501068" cy="722147"/>
          </a:xfrm>
          <a:prstGeom prst="roundRect">
            <a:avLst>
              <a:gd name="adj" fmla="val 1738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Base A class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0" name="모서리가 둥근 직사각형 20">
            <a:extLst>
              <a:ext uri="{FF2B5EF4-FFF2-40B4-BE49-F238E27FC236}">
                <a16:creationId xmlns:a16="http://schemas.microsoft.com/office/drawing/2014/main" id="{22E3E9F7-46B4-DC68-4B41-EF1017FE0276}"/>
              </a:ext>
            </a:extLst>
          </p:cNvPr>
          <p:cNvSpPr/>
          <p:nvPr/>
        </p:nvSpPr>
        <p:spPr>
          <a:xfrm>
            <a:off x="5560023" y="4454371"/>
            <a:ext cx="2066999" cy="295095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1" name="모서리가 둥근 직사각형 20">
            <a:extLst>
              <a:ext uri="{FF2B5EF4-FFF2-40B4-BE49-F238E27FC236}">
                <a16:creationId xmlns:a16="http://schemas.microsoft.com/office/drawing/2014/main" id="{22E3E9F7-46B4-DC68-4B41-EF1017FE0276}"/>
              </a:ext>
            </a:extLst>
          </p:cNvPr>
          <p:cNvSpPr/>
          <p:nvPr/>
        </p:nvSpPr>
        <p:spPr>
          <a:xfrm>
            <a:off x="5080375" y="5038024"/>
            <a:ext cx="3026292" cy="1072987"/>
          </a:xfrm>
          <a:prstGeom prst="roundRect">
            <a:avLst>
              <a:gd name="adj" fmla="val 8062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2" name="모서리가 둥근 직사각형 20">
            <a:extLst>
              <a:ext uri="{FF2B5EF4-FFF2-40B4-BE49-F238E27FC236}">
                <a16:creationId xmlns:a16="http://schemas.microsoft.com/office/drawing/2014/main" id="{22E3E9F7-46B4-DC68-4B41-EF1017FE0276}"/>
              </a:ext>
            </a:extLst>
          </p:cNvPr>
          <p:cNvSpPr/>
          <p:nvPr/>
        </p:nvSpPr>
        <p:spPr>
          <a:xfrm>
            <a:off x="5342988" y="5337485"/>
            <a:ext cx="2501068" cy="722147"/>
          </a:xfrm>
          <a:prstGeom prst="roundRect">
            <a:avLst>
              <a:gd name="adj" fmla="val 1738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Base A class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3" name="모서리가 둥근 직사각형 20">
            <a:extLst>
              <a:ext uri="{FF2B5EF4-FFF2-40B4-BE49-F238E27FC236}">
                <a16:creationId xmlns:a16="http://schemas.microsoft.com/office/drawing/2014/main" id="{22E3E9F7-46B4-DC68-4B41-EF1017FE0276}"/>
              </a:ext>
            </a:extLst>
          </p:cNvPr>
          <p:cNvSpPr/>
          <p:nvPr/>
        </p:nvSpPr>
        <p:spPr>
          <a:xfrm>
            <a:off x="5560023" y="5674809"/>
            <a:ext cx="2066999" cy="295095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5342988" y="2033710"/>
            <a:ext cx="2501068" cy="683108"/>
            <a:chOff x="5342988" y="1688318"/>
            <a:chExt cx="2501068" cy="683108"/>
          </a:xfrm>
        </p:grpSpPr>
        <p:sp>
          <p:nvSpPr>
            <p:cNvPr id="55" name="모서리가 둥근 직사각형 20">
              <a:extLst>
                <a:ext uri="{FF2B5EF4-FFF2-40B4-BE49-F238E27FC236}">
                  <a16:creationId xmlns:a16="http://schemas.microsoft.com/office/drawing/2014/main" id="{22E3E9F7-46B4-DC68-4B41-EF1017FE0276}"/>
                </a:ext>
              </a:extLst>
            </p:cNvPr>
            <p:cNvSpPr/>
            <p:nvPr/>
          </p:nvSpPr>
          <p:spPr>
            <a:xfrm>
              <a:off x="5342988" y="1688318"/>
              <a:ext cx="2501068" cy="683108"/>
            </a:xfrm>
            <a:prstGeom prst="roundRect">
              <a:avLst>
                <a:gd name="adj" fmla="val 1738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Base A class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6" name="모서리가 둥근 직사각형 20">
              <a:extLst>
                <a:ext uri="{FF2B5EF4-FFF2-40B4-BE49-F238E27FC236}">
                  <a16:creationId xmlns:a16="http://schemas.microsoft.com/office/drawing/2014/main" id="{22E3E9F7-46B4-DC68-4B41-EF1017FE0276}"/>
                </a:ext>
              </a:extLst>
            </p:cNvPr>
            <p:cNvSpPr/>
            <p:nvPr/>
          </p:nvSpPr>
          <p:spPr>
            <a:xfrm>
              <a:off x="5560023" y="2025642"/>
              <a:ext cx="2066999" cy="29509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Private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22E3E9F7-46B4-DC68-4B41-EF1017FE0276}"/>
              </a:ext>
            </a:extLst>
          </p:cNvPr>
          <p:cNvSpPr/>
          <p:nvPr/>
        </p:nvSpPr>
        <p:spPr>
          <a:xfrm>
            <a:off x="5080375" y="3442659"/>
            <a:ext cx="3026292" cy="29509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8" name="왼쪽으로 구부러진 화살표 57"/>
          <p:cNvSpPr/>
          <p:nvPr/>
        </p:nvSpPr>
        <p:spPr>
          <a:xfrm rot="2580666">
            <a:off x="3840505" y="2814985"/>
            <a:ext cx="642142" cy="1679287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376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2008" y="1232168"/>
            <a:ext cx="47160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Date {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protected: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month, day;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Date(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_year,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_month,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_day) {}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 설정 함수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_year)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Set_month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_month)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Set_day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_day) {}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 리턴 함수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Get_month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Get_day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491880" y="1232168"/>
            <a:ext cx="55446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Product :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Date {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manufacturer;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price;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Product(string _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string _manufacturer,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_price,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_year,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_month,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_day) {}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init_Product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상품명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제조사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가격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 초기화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init_Product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(string product, string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manufact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_price,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month,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day) {}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상품명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제조사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가격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제조일자 설정 함수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Set_product_name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(string product)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Set_manufacturer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(string _manufacturer)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Set_price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_price)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Set_date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month,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day) {}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상품명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제조사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가격 리턴 함수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Get_product_name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Get_manufacturer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Get_price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{}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상품정보 출력 함수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show_info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 Class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활용한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제품 등록 프로그램 작성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수량 입력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제품 등록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8196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79512" y="970607"/>
            <a:ext cx="8784976" cy="5770761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Date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month, day;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Date(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_year = 0,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_month = 0,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_day = 0) :year(_year), month(_month), day(_day) {}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_year) { year = _year;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Set_month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_month) { month = _month;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Set_day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_day) { day = _day;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year;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Get_month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month;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Get_day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day;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Product : Date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manufacturer;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price;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Product(string _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"", string _manufacturer = "",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_price = 0,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_year = 0,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_month = 0,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_day = 0)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manufacturer(_manufacturer), price(_price), Date(_year, _month, _day) {}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init_Product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(string name, string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manufact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_price,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month,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day)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name;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manufacturer =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manufact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price = _price;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(year);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Set_month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(month);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Set_day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(day);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(string product)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product;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Set_manufacturer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(string _manufacturer) { manufacturer = _manufacturer;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Set_price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_price) { price = _price;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Set_date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month,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day)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(year);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Set_month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(month);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Set_day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(day);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Get_manufacturer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manufacturer;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Get_price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price;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show_info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 품 명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 조 사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Get_manufacturer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   격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Get_price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제조일자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","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Get_month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","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Get_day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 //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 배열 사용으로 변경</a:t>
            </a: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price, year, month, day,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등록하실 제품의 수량을 적어주세요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Product* product = new Product[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];//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객체생성</a:t>
            </a:r>
            <a:endParaRPr lang="ko-KR" altLang="en-US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string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manufacturer;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제품 등록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\n\n";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등록하실 제품의 이름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등록하실 제품의 제조사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manufacturer);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등록하실 제품의 가격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price;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등록하실 제품의 제조일자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year &gt;&gt; month &gt;&gt; day;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product[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init_Product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product_name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manufacturer, price, year, month, day);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product[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show_info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delete[] product; //</a:t>
            </a:r>
            <a:r>
              <a:rPr lang="ko-KR" altLang="en-US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객체소멸</a:t>
            </a:r>
            <a:endParaRPr lang="ko-KR" altLang="en-US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0;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63928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07504" y="853968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접근지시자의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private , protected , public 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public: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07504" y="1223300"/>
            <a:ext cx="878497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human { // public: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작성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작성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①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, protected: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②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private: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③</a:t>
            </a:r>
            <a:endParaRPr lang="en-US" altLang="ko-KR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name;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phone;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student :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①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protected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②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private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③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human { // public: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작성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작성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①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, protected: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②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private: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③</a:t>
            </a:r>
            <a:endParaRPr lang="en-US" altLang="ko-KR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unsigned long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studentId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major;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graduate :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public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①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protected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②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private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③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 { // public: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작성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작성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①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protected: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②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private: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③</a:t>
            </a:r>
            <a:endParaRPr lang="en-US" altLang="ko-KR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job;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human h("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bruno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mars", "010-9876-5432");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h.showhumanInfo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student s("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charlie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puth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"010-8527-4567", 202312350, "Engineer");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s.showstudentInfo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graduate g("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meghan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trainor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"010-1234-5678", 202312345, "Economics", "worker");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g.showgraduateInfo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graduate g2 = g;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g2.showgraduateInfo();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46534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Day10 - 2.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74899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human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name;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phone;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human(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pName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default Parameter -&gt;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human()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:name(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pName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phone(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클래스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human(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human&amp; r)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:name(r.name), phone(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클래스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~human() {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"~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클래스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name;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phone;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showhumanInfo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\t\t\t\t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름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name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\t\t\t\t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연락처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phone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student : private human { //human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상속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unsigned long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major;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student(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"", unsigned long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pMajor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default Parameter -&gt;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student()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 human(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major(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pMajor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클래스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student(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student&amp; s)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 human(s),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s.studentId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major(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s.major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클래스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~student() {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"~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클래스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unsigned long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getstudentId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getmajor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major;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showstudentInfo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showhumanInfo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\t\t\t\t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  번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\t\t\t\t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  공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major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graduate : private student { //student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상속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job;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graduate(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"", unsigned long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pMajor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pjob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"")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default Parameter -&gt;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graduate()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 student(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pMajor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job(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pjob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클래스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graduate(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graduate&amp; s)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 student(s), job(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s.job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클래스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~graduate() {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"~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클래스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showgraduateInfo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showstudentInfo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\t\t\t\t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직  업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job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human h("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bruno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mars", "010-9876-5432");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h.showhumanInfo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student s("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charlie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puth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"010-8527-4567", 202312350, "Engineer");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s.showstudentInfo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graduate g("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meghan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trainor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"010-1234-5678", 202312345, "Economics", "worker");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g.showgraduateInfo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graduate g2 = g;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g2.showgraduateInfo();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14575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Day11 -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객체포인터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Override 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0904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Day11 - 1.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객체포인터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주소 값을 저장하는 포인터 변수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할당된 메모리는 같은 타입의 포인터가 가리킬 수 있다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)</a:t>
            </a:r>
          </a:p>
          <a:p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9572" y="2054297"/>
            <a:ext cx="3748142" cy="911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정수형 메모리를 가리키는 포인터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 = new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 : </a:t>
            </a: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정수형 포인터 변수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정수형 메모리 할당 후 주소 값 리턴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1336981" y="3434582"/>
            <a:ext cx="1245954" cy="10477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p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(4 or 8byte)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2604351" y="4484391"/>
            <a:ext cx="1245954" cy="10477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6" name="꺾인 연결선 5"/>
          <p:cNvCxnSpPr>
            <a:stCxn id="5" idx="2"/>
            <a:endCxn id="9" idx="1"/>
          </p:cNvCxnSpPr>
          <p:nvPr/>
        </p:nvCxnSpPr>
        <p:spPr>
          <a:xfrm rot="16200000" flipH="1">
            <a:off x="2019196" y="4423127"/>
            <a:ext cx="525917" cy="64439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76286" y="2054297"/>
            <a:ext cx="3801041" cy="911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메모리를 가리키는 포인터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solidFill>
                  <a:srgbClr val="CC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 = new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solidFill>
                  <a:srgbClr val="CC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 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</a:t>
            </a: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변수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solidFill>
                  <a:srgbClr val="CC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메모리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할당 후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값 리턴</a:t>
            </a:r>
            <a:endParaRPr lang="en-US" altLang="ko-KR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5015118" y="3434582"/>
            <a:ext cx="1245954" cy="10477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Class* p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(4 or 8byte)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6282488" y="4484391"/>
            <a:ext cx="1856007" cy="15608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Class 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4" name="꺾인 연결선 23"/>
          <p:cNvCxnSpPr>
            <a:stCxn id="22" idx="2"/>
            <a:endCxn id="23" idx="1"/>
          </p:cNvCxnSpPr>
          <p:nvPr/>
        </p:nvCxnSpPr>
        <p:spPr>
          <a:xfrm rot="16200000" flipH="1">
            <a:off x="5569077" y="4551383"/>
            <a:ext cx="782428" cy="64439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863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Day11 - 1.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객체포인터 특징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부모의 객체포인터로 자식 객체의 주소를 저장할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부모포인터로 자식 클래스의 추가 멤버에 접근 불가능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7020272" y="1404217"/>
            <a:ext cx="1824200" cy="2024783"/>
            <a:chOff x="4017936" y="3765366"/>
            <a:chExt cx="1824200" cy="247061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4017936" y="3765366"/>
              <a:ext cx="1824200" cy="247061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상속 구조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4307059" y="4293096"/>
              <a:ext cx="1245954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: A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4307059" y="5027217"/>
              <a:ext cx="1245954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: B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4307059" y="5761339"/>
              <a:ext cx="1245954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: C</a:t>
              </a:r>
            </a:p>
          </p:txBody>
        </p:sp>
        <p:cxnSp>
          <p:nvCxnSpPr>
            <p:cNvPr id="59" name="직선 화살표 연결선 58"/>
            <p:cNvCxnSpPr>
              <a:stCxn id="57" idx="0"/>
              <a:endCxn id="56" idx="2"/>
            </p:cNvCxnSpPr>
            <p:nvPr/>
          </p:nvCxnSpPr>
          <p:spPr>
            <a:xfrm flipV="1">
              <a:off x="4930036" y="4697061"/>
              <a:ext cx="0" cy="3301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0"/>
              <a:endCxn id="57" idx="2"/>
            </p:cNvCxnSpPr>
            <p:nvPr/>
          </p:nvCxnSpPr>
          <p:spPr>
            <a:xfrm flipV="1">
              <a:off x="4930036" y="5431182"/>
              <a:ext cx="0" cy="3301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6846591" y="3675540"/>
            <a:ext cx="936104" cy="5376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p1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(4 byte)</a:t>
            </a:r>
          </a:p>
        </p:txBody>
      </p:sp>
      <p:cxnSp>
        <p:nvCxnSpPr>
          <p:cNvPr id="62" name="꺾인 연결선 61"/>
          <p:cNvCxnSpPr>
            <a:stCxn id="61" idx="2"/>
            <a:endCxn id="63" idx="1"/>
          </p:cNvCxnSpPr>
          <p:nvPr/>
        </p:nvCxnSpPr>
        <p:spPr>
          <a:xfrm rot="16200000" flipH="1">
            <a:off x="7287033" y="4240827"/>
            <a:ext cx="459111" cy="4038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7718534" y="4403490"/>
            <a:ext cx="1245954" cy="5376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7718534" y="5248393"/>
            <a:ext cx="1245954" cy="5376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7718534" y="6093296"/>
            <a:ext cx="1245954" cy="5376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3" name="꺾인 연결선 22"/>
          <p:cNvCxnSpPr>
            <a:stCxn id="61" idx="2"/>
            <a:endCxn id="64" idx="1"/>
          </p:cNvCxnSpPr>
          <p:nvPr/>
        </p:nvCxnSpPr>
        <p:spPr>
          <a:xfrm rot="16200000" flipH="1">
            <a:off x="6864581" y="4663279"/>
            <a:ext cx="1304014" cy="4038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61" idx="2"/>
            <a:endCxn id="65" idx="1"/>
          </p:cNvCxnSpPr>
          <p:nvPr/>
        </p:nvCxnSpPr>
        <p:spPr>
          <a:xfrm rot="16200000" flipH="1">
            <a:off x="6442130" y="5085730"/>
            <a:ext cx="2148917" cy="4038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19572" y="1772000"/>
            <a:ext cx="538860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func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: A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\t";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 :public A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func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: B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\t";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 :public B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func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: C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\t";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A*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A;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A*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B;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A*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C;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B* bp1 = (B*)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B* cp1 = (B*)cp; C* cp2 = (C*)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bp1-&gt;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-&gt;func2();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포인터로 파생 클래스 멤버 접근 불가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cp1-&gt;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cp2-&gt;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-&gt;func3();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포인터로 파생 클래스 멤버 접근 불가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delete bp1; delete cp2;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66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95967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객체 초기화 함수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객체 실패의 경우 초기화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while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  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버퍼 비우기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비워진 경우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Enter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float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fah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float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centi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inch;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(1)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단위 변환 프로그램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"1. inch &lt;-&gt; cm"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"2. ℉ &lt;-&gt; ℃"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메뉴를 선택하세요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1)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"1. inch -&gt; cm"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"2. cm -&gt; inch"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메뉴를 선택하세요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1)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inch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입력하세요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.:";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inch;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centi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inch * 2.54;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inch &lt;&lt; " inch = 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centi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"cm"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2)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cm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입력하세요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.:";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centi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inch =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centi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2.54;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centi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cm = " &lt;&lt; inch &lt;&lt; "inch"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2)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"1. ℉ &lt;-&gt; ℃"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"2. ℃ &lt;-&gt; ℉"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메뉴를 선택하세요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1)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℉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입력하세요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.:";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fah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(5.0 / 9.0) *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fah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- 32.0);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fah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℉ = 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℃\n";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sub_menu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2)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℃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입력하세요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.:";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fah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(9.0 / 5.0) *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+ 32.0;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cel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℃ = 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fah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℉\n";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35764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Day11 - 1.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9572" y="853968"/>
            <a:ext cx="770485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func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: A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\t"; }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 :public A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func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: B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\t"; }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 :public B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func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: C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\t"; }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A*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A;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A*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B;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A*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C;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B* bp1 = (B*)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B* cp1 = (B*)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C* cp2 = (C*)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bp1-&gt;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en-US" altLang="ko-KR" sz="16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-&gt;func2();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포인터로 파생 클래스 멤버 접근 불가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cp1-&gt;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cp2-&gt;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en-US" altLang="ko-KR" sz="16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-&gt;func3();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포인터로 파생 클래스 멤버 접근 불가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delete bp1; delete cp2;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20892"/>
              </p:ext>
            </p:extLst>
          </p:nvPr>
        </p:nvGraphicFramePr>
        <p:xfrm>
          <a:off x="5328085" y="1268760"/>
          <a:ext cx="3492387" cy="225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035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736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6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993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00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01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02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53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 </a:t>
                      </a:r>
                      <a:r>
                        <a:rPr lang="en-US" altLang="ko-KR" sz="1800" b="0" i="0" u="none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ap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func1()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53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en-US" altLang="ko-KR" sz="1800" b="0" i="0" u="none" baseline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bp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func1()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func2()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 cp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func1()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func2()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func3()</a:t>
                      </a:r>
                    </a:p>
                  </a:txBody>
                  <a:tcPr marT="41564" marB="41564" anchor="ctr">
                    <a:solidFill>
                      <a:schemeClr val="tx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5718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Day11 - 1.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오버라이드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Override 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재 정의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상속에서 함수의 원형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선언문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일치하는 함수를 다른 정의부로 실행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부모 클래스의 같은 함수를 호출 할 수 있다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오버로딩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Overloading 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이름만 같은 형식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구분 기준을 이름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매개변수의 타입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매개변수의 개수로 나뉜다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9572" y="3439663"/>
            <a:ext cx="29163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오버로딩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Overloading )</a:t>
            </a:r>
          </a:p>
          <a:p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x);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 c);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(float x);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35896" y="3439663"/>
            <a:ext cx="47885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오버라이드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Override 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   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void fun(int x)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정의부분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 }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 : A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void fun(int x)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정의부분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 }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O : B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void fun(int x)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정의부분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 }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 : O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void fun(int x)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정의부분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 }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895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Day11 - 1.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A::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func()\t";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 : public A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void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A::func();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B::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func()\t";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 : public B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void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B::func();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C::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func()\t";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C*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B*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A*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en-US" altLang="ko-KR" sz="16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en-US" altLang="ko-KR" sz="16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6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6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포인터가 접근 가능한 멤버 함수를 호출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delete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97483"/>
              </p:ext>
            </p:extLst>
          </p:nvPr>
        </p:nvGraphicFramePr>
        <p:xfrm>
          <a:off x="5328085" y="1268760"/>
          <a:ext cx="3492387" cy="225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035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736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6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993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00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01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02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53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 </a:t>
                      </a:r>
                      <a:r>
                        <a:rPr lang="en-US" altLang="ko-KR" sz="1800" b="0" i="0" u="none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ap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</a:t>
                      </a: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()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53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en-US" altLang="ko-KR" sz="1800" b="0" i="0" u="none" baseline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800" b="0" i="0" u="none" baseline="0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bp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</a:t>
                      </a: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()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</a:t>
                      </a: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()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 </a:t>
                      </a:r>
                      <a:r>
                        <a:rPr lang="en-US" altLang="ko-KR" sz="1800" b="0" i="0" u="none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cp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</a:t>
                      </a: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()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</a:t>
                      </a: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()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</a:t>
                      </a:r>
                      <a:r>
                        <a:rPr lang="en-US" altLang="ko-KR" sz="14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()</a:t>
                      </a:r>
                    </a:p>
                  </a:txBody>
                  <a:tcPr marT="41564" marB="41564" anchor="ctr">
                    <a:solidFill>
                      <a:schemeClr val="tx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9126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Day11 - 2.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각각의 동물의 소리와 걸음을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오버라이드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(Override),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포인터를 사용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223300"/>
            <a:ext cx="7704856" cy="547753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Animal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walk()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Dog : public Animal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//override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Cat : public Animal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//override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Pig : public Animal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//override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Duck : public Animal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//override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walk() //override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human : public Animal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//override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walk() //override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4427985" y="4340315"/>
            <a:ext cx="4301367" cy="24706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 구조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5955691" y="4868045"/>
            <a:ext cx="124595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Animal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4586905" y="5602166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5325358" y="6336288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Duck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6063811" y="5602166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7540718" y="5602166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6802264" y="6336288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human</a:t>
            </a:r>
          </a:p>
        </p:txBody>
      </p:sp>
      <p:cxnSp>
        <p:nvCxnSpPr>
          <p:cNvPr id="16" name="꺾인 연결선 15"/>
          <p:cNvCxnSpPr>
            <a:stCxn id="9" idx="0"/>
            <a:endCxn id="8" idx="1"/>
          </p:cNvCxnSpPr>
          <p:nvPr/>
        </p:nvCxnSpPr>
        <p:spPr>
          <a:xfrm rot="5400000" flipH="1" flipV="1">
            <a:off x="5262657" y="4909133"/>
            <a:ext cx="532138" cy="8539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3" idx="0"/>
            <a:endCxn id="8" idx="3"/>
          </p:cNvCxnSpPr>
          <p:nvPr/>
        </p:nvCxnSpPr>
        <p:spPr>
          <a:xfrm rot="16200000" flipV="1">
            <a:off x="7362541" y="4909132"/>
            <a:ext cx="532138" cy="85393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5" idx="0"/>
            <a:endCxn id="8" idx="3"/>
          </p:cNvCxnSpPr>
          <p:nvPr/>
        </p:nvCxnSpPr>
        <p:spPr>
          <a:xfrm rot="16200000" flipV="1">
            <a:off x="6626253" y="5645420"/>
            <a:ext cx="1266260" cy="11547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5264823" y="5645420"/>
            <a:ext cx="1266260" cy="11547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0"/>
            <a:endCxn id="8" idx="2"/>
          </p:cNvCxnSpPr>
          <p:nvPr/>
        </p:nvCxnSpPr>
        <p:spPr>
          <a:xfrm flipV="1">
            <a:off x="6578668" y="5272010"/>
            <a:ext cx="0" cy="330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427985" y="2520024"/>
            <a:ext cx="3996444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선택한 동물의 소리와 걸음 함수 출력하기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0.   exit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dog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pig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duck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349864724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Day11 - 2.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7355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{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</a:t>
            </a:r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클래스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</a:t>
            </a:r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각각의 동물의 소리를 여기에 출력합니다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walk() { </a:t>
            </a:r>
            <a:r>
              <a:rPr lang="en-US" altLang="ko-KR" sz="9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</a:t>
            </a:r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클래스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</a:t>
            </a:r>
            <a:r>
              <a:rPr lang="ko-KR" altLang="en-US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네발로 걷습니다</a:t>
            </a:r>
            <a:r>
              <a:rPr lang="en-US" altLang="ko-KR" sz="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Dog :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{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멍멍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Cat :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{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야옹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Pig :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{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꿀꿀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Duck :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{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꽥꽥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walk() {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발로 걷습니다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human :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speak() {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안녕하세요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walk() {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발로 걷습니다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Dog*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Cat*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Pig*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Duck*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human*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(true)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system("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"1. dog    2. cat    3. pig    4. duck    5. human    0. exit\n";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"choice :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choice;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choice;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switch (choice)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case 1: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Dog;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delete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case 2: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Cat;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delete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case 3: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Pig;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delete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case 4: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Duck;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delete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case 5: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human;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delete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case 0: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exit(0);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system("pause");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1384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Day11 - 2.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73133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speak()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클래스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각각의 동물의 소리를 여기에 출력합니다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walk()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클래스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네발로 걷습니다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Dog : virtual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speak()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멍멍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Cat : virtual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speak()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야옹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Pig : virtual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speak()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꿀꿀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Duck : virtual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speak()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꽥꽥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walk()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발로 걷습니다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human : virtual public Animal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speak()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안녕하세요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 //override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walk()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"[override]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발로 걷습니다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object : public Dog, public Cat, public Pig, public Duck, public human {};</a:t>
            </a:r>
          </a:p>
          <a:p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object* select = new object;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Dog*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select;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Cat*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select;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Pig*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select;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Duck*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select;</a:t>
            </a:r>
          </a:p>
          <a:p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human* </a:t>
            </a:r>
            <a:r>
              <a:rPr lang="en-US" altLang="ko-KR" sz="9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select;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(true)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주소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주소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주소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주소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주소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"1. dog    2. cat    3. pig    4. duck    5. human    0. exit\n";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"choice :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choice;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choice;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(choice)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1: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pDog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2: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pCat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3: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pPig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4: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pDuck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5: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phuman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0: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exit(0);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system("pause");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90440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Virtual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Virtual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소멸자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34016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컨트롤 클래스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Control Class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프로젝트 內 다양한 클래스의 종류를 모두 총괄적 제어하기 위한 클래스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생성용으로 상속의 최상위 클래스를 객체 포인터 타입으로 사용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포인터는 파생 클래스를 모두를 가리킬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[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타입의 제한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X]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추가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할 경우 컨트롤 클래스의 수정이 거의 없다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Up-casting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상위 클래스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new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하위 클래스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&gt;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문제점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타입에 따라 멤버 함수의 재정의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(override)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다르다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grpSp>
        <p:nvGrpSpPr>
          <p:cNvPr id="125" name="그룹 124"/>
          <p:cNvGrpSpPr/>
          <p:nvPr/>
        </p:nvGrpSpPr>
        <p:grpSpPr>
          <a:xfrm>
            <a:off x="1196303" y="3439291"/>
            <a:ext cx="3231681" cy="2989449"/>
            <a:chOff x="116183" y="3751919"/>
            <a:chExt cx="3231681" cy="298944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16183" y="3751919"/>
              <a:ext cx="3231681" cy="298944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상속 구조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491839" y="4221088"/>
              <a:ext cx="480369" cy="4039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854811" y="4892660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B1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854811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D2</a:t>
              </a:r>
            </a:p>
          </p:txBody>
        </p:sp>
        <p:cxnSp>
          <p:nvCxnSpPr>
            <p:cNvPr id="15" name="직선 화살표 연결선 14"/>
            <p:cNvCxnSpPr>
              <a:stCxn id="12" idx="0"/>
              <a:endCxn id="11" idx="2"/>
            </p:cNvCxnSpPr>
            <p:nvPr/>
          </p:nvCxnSpPr>
          <p:spPr>
            <a:xfrm flipV="1">
              <a:off x="1094996" y="4625053"/>
              <a:ext cx="637028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3" idx="0"/>
              <a:endCxn id="12" idx="2"/>
            </p:cNvCxnSpPr>
            <p:nvPr/>
          </p:nvCxnSpPr>
          <p:spPr>
            <a:xfrm flipV="1">
              <a:off x="1094996" y="5296625"/>
              <a:ext cx="0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491839" y="4892660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B2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491839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E1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28867" y="4892660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C1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28867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F1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765895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G1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7783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D1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854811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I1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491839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J1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28867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K1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765895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L1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7783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H1</a:t>
              </a:r>
            </a:p>
          </p:txBody>
        </p:sp>
        <p:cxnSp>
          <p:nvCxnSpPr>
            <p:cNvPr id="51" name="직선 화살표 연결선 50"/>
            <p:cNvCxnSpPr>
              <a:stCxn id="34" idx="0"/>
              <a:endCxn id="11" idx="2"/>
            </p:cNvCxnSpPr>
            <p:nvPr/>
          </p:nvCxnSpPr>
          <p:spPr>
            <a:xfrm flipV="1">
              <a:off x="1732024" y="4625053"/>
              <a:ext cx="0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36" idx="0"/>
              <a:endCxn id="11" idx="2"/>
            </p:cNvCxnSpPr>
            <p:nvPr/>
          </p:nvCxnSpPr>
          <p:spPr>
            <a:xfrm flipH="1" flipV="1">
              <a:off x="1732024" y="4625053"/>
              <a:ext cx="637028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35" idx="0"/>
              <a:endCxn id="34" idx="2"/>
            </p:cNvCxnSpPr>
            <p:nvPr/>
          </p:nvCxnSpPr>
          <p:spPr>
            <a:xfrm flipV="1">
              <a:off x="1732024" y="5296625"/>
              <a:ext cx="0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37" idx="0"/>
              <a:endCxn id="36" idx="2"/>
            </p:cNvCxnSpPr>
            <p:nvPr/>
          </p:nvCxnSpPr>
          <p:spPr>
            <a:xfrm flipV="1">
              <a:off x="2369052" y="5296625"/>
              <a:ext cx="0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39" idx="0"/>
              <a:endCxn id="36" idx="2"/>
            </p:cNvCxnSpPr>
            <p:nvPr/>
          </p:nvCxnSpPr>
          <p:spPr>
            <a:xfrm flipH="1" flipV="1">
              <a:off x="2369052" y="5296625"/>
              <a:ext cx="637028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41" idx="0"/>
              <a:endCxn id="12" idx="2"/>
            </p:cNvCxnSpPr>
            <p:nvPr/>
          </p:nvCxnSpPr>
          <p:spPr>
            <a:xfrm flipV="1">
              <a:off x="457968" y="5296625"/>
              <a:ext cx="637028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43" idx="0"/>
              <a:endCxn id="13" idx="2"/>
            </p:cNvCxnSpPr>
            <p:nvPr/>
          </p:nvCxnSpPr>
          <p:spPr>
            <a:xfrm flipV="1">
              <a:off x="1094996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44" idx="0"/>
              <a:endCxn id="35" idx="2"/>
            </p:cNvCxnSpPr>
            <p:nvPr/>
          </p:nvCxnSpPr>
          <p:spPr>
            <a:xfrm flipV="1">
              <a:off x="1732024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45" idx="0"/>
              <a:endCxn id="37" idx="2"/>
            </p:cNvCxnSpPr>
            <p:nvPr/>
          </p:nvCxnSpPr>
          <p:spPr>
            <a:xfrm flipV="1">
              <a:off x="2369052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46" idx="0"/>
              <a:endCxn id="39" idx="2"/>
            </p:cNvCxnSpPr>
            <p:nvPr/>
          </p:nvCxnSpPr>
          <p:spPr>
            <a:xfrm flipV="1">
              <a:off x="3006080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>
              <a:stCxn id="47" idx="0"/>
              <a:endCxn id="41" idx="2"/>
            </p:cNvCxnSpPr>
            <p:nvPr/>
          </p:nvCxnSpPr>
          <p:spPr>
            <a:xfrm flipV="1">
              <a:off x="457968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그룹 123"/>
          <p:cNvGrpSpPr/>
          <p:nvPr/>
        </p:nvGrpSpPr>
        <p:grpSpPr>
          <a:xfrm>
            <a:off x="4644008" y="3439291"/>
            <a:ext cx="3299694" cy="2989449"/>
            <a:chOff x="3348212" y="3751919"/>
            <a:chExt cx="3299694" cy="2989449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416225" y="3751919"/>
              <a:ext cx="3231681" cy="29894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컨트롤 클래스</a:t>
              </a:r>
              <a:endPara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946429" y="4932643"/>
              <a:ext cx="480369" cy="4039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6065937" y="3853519"/>
              <a:ext cx="480369" cy="40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6065937" y="4398928"/>
              <a:ext cx="480369" cy="40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6065937" y="5045937"/>
              <a:ext cx="480369" cy="40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</a:t>
              </a:r>
            </a:p>
          </p:txBody>
        </p:sp>
        <p:cxnSp>
          <p:nvCxnSpPr>
            <p:cNvPr id="107" name="직선 화살표 연결선 106"/>
            <p:cNvCxnSpPr>
              <a:stCxn id="98" idx="3"/>
              <a:endCxn id="102" idx="1"/>
            </p:cNvCxnSpPr>
            <p:nvPr/>
          </p:nvCxnSpPr>
          <p:spPr>
            <a:xfrm flipV="1">
              <a:off x="4426798" y="4055502"/>
              <a:ext cx="1639139" cy="10791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921CAB-509D-4BB5-9939-39F44EC4FB7D}"/>
                </a:ext>
              </a:extLst>
            </p:cNvPr>
            <p:cNvSpPr txBox="1"/>
            <p:nvPr/>
          </p:nvSpPr>
          <p:spPr>
            <a:xfrm>
              <a:off x="3348212" y="4221088"/>
              <a:ext cx="1676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[</a:t>
              </a:r>
              <a:r>
                <a:rPr lang="ko-KR" altLang="en-US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생성용</a:t>
              </a:r>
              <a:r>
                <a:rPr lang="en-US" altLang="ko-KR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]</a:t>
              </a:r>
              <a:r>
                <a:rPr lang="ko-KR" altLang="en-US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객체 포인터</a:t>
              </a:r>
              <a:endPara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6065937" y="6235803"/>
              <a:ext cx="480369" cy="40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921CAB-509D-4BB5-9939-39F44EC4FB7D}"/>
                </a:ext>
              </a:extLst>
            </p:cNvPr>
            <p:cNvSpPr txBox="1"/>
            <p:nvPr/>
          </p:nvSpPr>
          <p:spPr>
            <a:xfrm rot="5400000">
              <a:off x="6105415" y="5708987"/>
              <a:ext cx="401413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…</a:t>
              </a:r>
              <a:endParaRPr lang="en-US" altLang="ko-KR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13" name="직선 화살표 연결선 112"/>
            <p:cNvCxnSpPr>
              <a:stCxn id="98" idx="3"/>
              <a:endCxn id="104" idx="1"/>
            </p:cNvCxnSpPr>
            <p:nvPr/>
          </p:nvCxnSpPr>
          <p:spPr>
            <a:xfrm flipV="1">
              <a:off x="4426798" y="4600911"/>
              <a:ext cx="1639139" cy="5337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98" idx="3"/>
              <a:endCxn id="105" idx="1"/>
            </p:cNvCxnSpPr>
            <p:nvPr/>
          </p:nvCxnSpPr>
          <p:spPr>
            <a:xfrm>
              <a:off x="4426798" y="5134626"/>
              <a:ext cx="1639139" cy="113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98" idx="3"/>
              <a:endCxn id="109" idx="1"/>
            </p:cNvCxnSpPr>
            <p:nvPr/>
          </p:nvCxnSpPr>
          <p:spPr>
            <a:xfrm>
              <a:off x="4426798" y="5134626"/>
              <a:ext cx="1639139" cy="13031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04565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6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포인터가 가리키는 객체의 클래스를 보고 호출할 함수 결정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최상위 클래스에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선언시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하위 클래스 모두 가상함수 적용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타입과 상관없이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 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 타입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함수명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…; }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바인딩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(Binding)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호출과 정의를 연결하는 방법</a:t>
            </a:r>
          </a:p>
          <a:p>
            <a:pPr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바인딩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(Static Binding)</a:t>
            </a:r>
          </a:p>
          <a:p>
            <a:pPr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객체나 포인터의 타입을 보고 호출할 함수를 결정한다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과정에서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타입에 대한 정보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호출될 함수가 결정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속도가 빠르다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타입 에러로 인한 문제를 조기에 발견할 수 있어 안정적이다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과정에서 결정이 되고 그 이후 변경이 불가능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 </a:t>
            </a:r>
          </a:p>
          <a:p>
            <a:pPr>
              <a:lnSpc>
                <a:spcPct val="90000"/>
              </a:lnSpc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바인딩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(Dynamic Binding)</a:t>
            </a:r>
          </a:p>
          <a:p>
            <a:pPr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가상함수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Table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사용한다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실행 중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필요한 객체의 함수를 호출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타입에 유연성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변수의 예상치 못한 타입으로 인해 안정성이 저하된다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lvl="1">
              <a:lnSpc>
                <a:spcPct val="90000"/>
              </a:lnSpc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C++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기본적으로 정적 바인딩으로 적용되고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바인딩을 수행 하려면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'virtual'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사용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2891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5004048" y="908720"/>
            <a:ext cx="41044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//virtual </a:t>
            </a:r>
            <a:r>
              <a:rPr lang="ko-KR" altLang="en-US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예제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Animal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speak() { </a:t>
            </a:r>
            <a:r>
              <a:rPr lang="en-US" altLang="ko-KR" sz="12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</a:t>
            </a:r>
            <a:r>
              <a:rPr lang="ko-KR" altLang="en-US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부모 클래스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walk() { </a:t>
            </a:r>
            <a:r>
              <a:rPr lang="en-US" altLang="ko-KR" sz="12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 발로 걷습니다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Dog : public Animal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speak() { </a:t>
            </a:r>
            <a:r>
              <a:rPr lang="en-US" altLang="ko-KR" sz="12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멍멍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Cat : public Animal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speak() { </a:t>
            </a:r>
            <a:r>
              <a:rPr lang="en-US" altLang="ko-KR" sz="12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야옹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Pig : public Animal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speak() { </a:t>
            </a:r>
            <a:r>
              <a:rPr lang="en-US" altLang="ko-KR" sz="12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꿀꿀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Duck : public Animal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speak() { </a:t>
            </a:r>
            <a:r>
              <a:rPr lang="en-US" altLang="ko-KR" sz="12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꽥꽥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walk() { </a:t>
            </a:r>
            <a:r>
              <a:rPr lang="en-US" altLang="ko-KR" sz="12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발로 걷습니다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human : public Animal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speak() { </a:t>
            </a:r>
            <a:r>
              <a:rPr lang="en-US" altLang="ko-KR" sz="12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안녕하세요</a:t>
            </a:r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!!!\n";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walk() { </a:t>
            </a:r>
            <a:r>
              <a:rPr lang="en-US" altLang="ko-KR" sz="12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발로 걷습니다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  <a:endParaRPr lang="en-US" altLang="ko-KR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301884"/>
              </p:ext>
            </p:extLst>
          </p:nvPr>
        </p:nvGraphicFramePr>
        <p:xfrm>
          <a:off x="561593" y="1195600"/>
          <a:ext cx="4082415" cy="4646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4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1232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Class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Function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Line (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함수 주소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nimal</a:t>
                      </a: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A::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speak()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A::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walk()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Dog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speak()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9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A::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walk()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Cat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speak()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A::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walk()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Pig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speak()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A::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walk()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Duck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speak()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walk()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human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speak()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26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walk()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27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644008" y="908720"/>
            <a:ext cx="4320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8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11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12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13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15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16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17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18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19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21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22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23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24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25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26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27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28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29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277634" y="853968"/>
            <a:ext cx="270050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가상함수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Table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3901939" y="1628801"/>
            <a:ext cx="1318133" cy="11284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3901939" y="1808821"/>
            <a:ext cx="1318133" cy="29658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901938" y="1791821"/>
            <a:ext cx="1318134" cy="102963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3901938" y="1771055"/>
            <a:ext cx="1318134" cy="177461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901938" y="1732268"/>
            <a:ext cx="1318134" cy="254694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22316" y="5842424"/>
            <a:ext cx="441114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Animal*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pAni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 algn="ctr">
              <a:lnSpc>
                <a:spcPct val="90000"/>
              </a:lnSpc>
            </a:pP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//Class = Dog, Cat, Pig, Duck, human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901939" y="2447038"/>
            <a:ext cx="1318133" cy="66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901938" y="3188103"/>
            <a:ext cx="1318134" cy="585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901938" y="3909541"/>
            <a:ext cx="1318134" cy="89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901938" y="4607001"/>
            <a:ext cx="1318134" cy="10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3901937" y="4921954"/>
            <a:ext cx="1318135" cy="50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901937" y="5329897"/>
            <a:ext cx="1318135" cy="293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3901937" y="5673988"/>
            <a:ext cx="1318135" cy="136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001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Function Overloading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Default Parameter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inline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namespace 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Random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089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07504" y="853968"/>
            <a:ext cx="374441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//Override </a:t>
            </a:r>
            <a:r>
              <a:rPr lang="ko-KR" altLang="en-US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예제</a:t>
            </a:r>
            <a:endParaRPr lang="en-US" altLang="ko-KR" sz="14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::func" &lt;&lt;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 : public A{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::func" &lt;&lt;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 : public B{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::func" &lt;&lt;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 *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 타입의 멤버 함수로 호출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endParaRPr lang="en-US" altLang="ko-KR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 </a:t>
            </a:r>
            <a:r>
              <a:rPr lang="en-US" altLang="ko-KR" sz="1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851921" y="853968"/>
            <a:ext cx="496855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//virtual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예제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"A::func"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B : public A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"B::func"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 : public B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"C::func" &lt;&lt;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C*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B*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A*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en-US" altLang="ko-KR" sz="14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14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포인터가 가리키는 클래스의 멤버 함수로 호출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851921" y="853968"/>
            <a:ext cx="0" cy="548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9479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Day12 - 1. 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순수 가상 함수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선언부만 있고 정의부가 없는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가상함수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 void Speak()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원형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선언부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멍멍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몸체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클래스에서 재정의 목적으로 구성하는 함수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 void Speak()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override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순수가상함수의 경우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override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</a:t>
            </a:r>
            <a:b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멍멍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선언 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지정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void Speak()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0;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 클래스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순수가상함수를 포함하고 있는 클래스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생성을 할 수 없다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Animal dog1, duck1; 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불가능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Animal *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pAni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Class; //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04047" y="4365104"/>
            <a:ext cx="34203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Animal {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추상클래스</a:t>
            </a:r>
            <a:endParaRPr lang="ko-KR" altLang="en-US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void Speak() = 0;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순수 가상 함수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void Walk();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~Animal();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21564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(Animal * 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사용해 동물 클래스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작성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Up-Casting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활용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223300"/>
            <a:ext cx="7704856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Animal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Dog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Pig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Duck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human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4123061" y="3449091"/>
            <a:ext cx="4301367" cy="24706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 구조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5650767" y="3976821"/>
            <a:ext cx="124595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Animal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4281981" y="4710942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5020434" y="5445064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Duck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5758887" y="4710942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7235794" y="4710942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6497340" y="5445064"/>
            <a:ext cx="1029714" cy="4039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human</a:t>
            </a:r>
          </a:p>
        </p:txBody>
      </p:sp>
      <p:cxnSp>
        <p:nvCxnSpPr>
          <p:cNvPr id="16" name="꺾인 연결선 15"/>
          <p:cNvCxnSpPr>
            <a:stCxn id="9" idx="0"/>
            <a:endCxn id="8" idx="1"/>
          </p:cNvCxnSpPr>
          <p:nvPr/>
        </p:nvCxnSpPr>
        <p:spPr>
          <a:xfrm rot="5400000" flipH="1" flipV="1">
            <a:off x="4957733" y="4017909"/>
            <a:ext cx="532138" cy="8539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3" idx="0"/>
            <a:endCxn id="8" idx="3"/>
          </p:cNvCxnSpPr>
          <p:nvPr/>
        </p:nvCxnSpPr>
        <p:spPr>
          <a:xfrm rot="16200000" flipV="1">
            <a:off x="7057617" y="4017908"/>
            <a:ext cx="532138" cy="85393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5" idx="0"/>
            <a:endCxn id="8" idx="3"/>
          </p:cNvCxnSpPr>
          <p:nvPr/>
        </p:nvCxnSpPr>
        <p:spPr>
          <a:xfrm rot="16200000" flipV="1">
            <a:off x="6321329" y="4754196"/>
            <a:ext cx="1266260" cy="11547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1" idx="0"/>
            <a:endCxn id="8" idx="1"/>
          </p:cNvCxnSpPr>
          <p:nvPr/>
        </p:nvCxnSpPr>
        <p:spPr>
          <a:xfrm rot="5400000" flipH="1" flipV="1">
            <a:off x="4959899" y="4754196"/>
            <a:ext cx="1266260" cy="11547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0"/>
            <a:endCxn id="8" idx="2"/>
          </p:cNvCxnSpPr>
          <p:nvPr/>
        </p:nvCxnSpPr>
        <p:spPr>
          <a:xfrm flipV="1">
            <a:off x="6273744" y="4380786"/>
            <a:ext cx="0" cy="330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123061" y="1628800"/>
            <a:ext cx="4301367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선택한 동물의 소리와 걸음 함수 출력하기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0.   exit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dog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pig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duck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human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75670" y="1610281"/>
            <a:ext cx="2670811" cy="2470619"/>
            <a:chOff x="116183" y="3751919"/>
            <a:chExt cx="3231681" cy="298944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16183" y="3751919"/>
              <a:ext cx="3231681" cy="298944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</a:t>
              </a:r>
              <a:r>
                <a:rPr lang="ko-KR" altLang="en-US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상속 구조</a:t>
              </a:r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491839" y="4221088"/>
              <a:ext cx="480369" cy="4039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854811" y="4892660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B1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854811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D2</a:t>
              </a:r>
            </a:p>
          </p:txBody>
        </p:sp>
        <p:cxnSp>
          <p:nvCxnSpPr>
            <p:cNvPr id="27" name="직선 화살표 연결선 26"/>
            <p:cNvCxnSpPr>
              <a:stCxn id="25" idx="0"/>
              <a:endCxn id="24" idx="2"/>
            </p:cNvCxnSpPr>
            <p:nvPr/>
          </p:nvCxnSpPr>
          <p:spPr>
            <a:xfrm flipV="1">
              <a:off x="1094996" y="4625053"/>
              <a:ext cx="637028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6" idx="0"/>
              <a:endCxn id="25" idx="2"/>
            </p:cNvCxnSpPr>
            <p:nvPr/>
          </p:nvCxnSpPr>
          <p:spPr>
            <a:xfrm flipV="1">
              <a:off x="1094996" y="5296625"/>
              <a:ext cx="0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491839" y="4892660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B2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491839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E1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28867" y="4892660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C1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28867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F1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765895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G1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7783" y="5564232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D1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854811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I1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491839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J1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28867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K1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765895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L1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7783" y="6235803"/>
              <a:ext cx="480369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H1</a:t>
              </a:r>
            </a:p>
          </p:txBody>
        </p:sp>
        <p:cxnSp>
          <p:nvCxnSpPr>
            <p:cNvPr id="40" name="직선 화살표 연결선 39"/>
            <p:cNvCxnSpPr>
              <a:stCxn id="29" idx="0"/>
              <a:endCxn id="24" idx="2"/>
            </p:cNvCxnSpPr>
            <p:nvPr/>
          </p:nvCxnSpPr>
          <p:spPr>
            <a:xfrm flipV="1">
              <a:off x="1732024" y="4625053"/>
              <a:ext cx="0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1" idx="0"/>
              <a:endCxn id="24" idx="2"/>
            </p:cNvCxnSpPr>
            <p:nvPr/>
          </p:nvCxnSpPr>
          <p:spPr>
            <a:xfrm flipH="1" flipV="1">
              <a:off x="1732024" y="4625053"/>
              <a:ext cx="637028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30" idx="0"/>
              <a:endCxn id="29" idx="2"/>
            </p:cNvCxnSpPr>
            <p:nvPr/>
          </p:nvCxnSpPr>
          <p:spPr>
            <a:xfrm flipV="1">
              <a:off x="1732024" y="5296625"/>
              <a:ext cx="0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32" idx="0"/>
              <a:endCxn id="31" idx="2"/>
            </p:cNvCxnSpPr>
            <p:nvPr/>
          </p:nvCxnSpPr>
          <p:spPr>
            <a:xfrm flipV="1">
              <a:off x="2369052" y="5296625"/>
              <a:ext cx="0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3" idx="0"/>
              <a:endCxn id="31" idx="2"/>
            </p:cNvCxnSpPr>
            <p:nvPr/>
          </p:nvCxnSpPr>
          <p:spPr>
            <a:xfrm flipH="1" flipV="1">
              <a:off x="2369052" y="5296625"/>
              <a:ext cx="637028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34" idx="0"/>
              <a:endCxn id="25" idx="2"/>
            </p:cNvCxnSpPr>
            <p:nvPr/>
          </p:nvCxnSpPr>
          <p:spPr>
            <a:xfrm flipV="1">
              <a:off x="457968" y="5296625"/>
              <a:ext cx="637028" cy="26760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35" idx="0"/>
              <a:endCxn id="26" idx="2"/>
            </p:cNvCxnSpPr>
            <p:nvPr/>
          </p:nvCxnSpPr>
          <p:spPr>
            <a:xfrm flipV="1">
              <a:off x="1094996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6" idx="0"/>
              <a:endCxn id="30" idx="2"/>
            </p:cNvCxnSpPr>
            <p:nvPr/>
          </p:nvCxnSpPr>
          <p:spPr>
            <a:xfrm flipV="1">
              <a:off x="1732024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7" idx="0"/>
              <a:endCxn id="32" idx="2"/>
            </p:cNvCxnSpPr>
            <p:nvPr/>
          </p:nvCxnSpPr>
          <p:spPr>
            <a:xfrm flipV="1">
              <a:off x="2369052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8" idx="0"/>
              <a:endCxn id="33" idx="2"/>
            </p:cNvCxnSpPr>
            <p:nvPr/>
          </p:nvCxnSpPr>
          <p:spPr>
            <a:xfrm flipV="1">
              <a:off x="3006080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39" idx="0"/>
              <a:endCxn id="34" idx="2"/>
            </p:cNvCxnSpPr>
            <p:nvPr/>
          </p:nvCxnSpPr>
          <p:spPr>
            <a:xfrm flipV="1">
              <a:off x="457968" y="5968197"/>
              <a:ext cx="0" cy="267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720089" y="4089772"/>
            <a:ext cx="2727020" cy="2470619"/>
            <a:chOff x="3348212" y="3751919"/>
            <a:chExt cx="3299694" cy="298944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416225" y="3751919"/>
              <a:ext cx="3231681" cy="29894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컨트롤 클래스</a:t>
              </a:r>
              <a:endParaRPr lang="en-US" altLang="ko-KR" sz="1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946429" y="4932643"/>
              <a:ext cx="480369" cy="4039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6065937" y="3853519"/>
              <a:ext cx="480369" cy="40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6065937" y="4398928"/>
              <a:ext cx="480369" cy="40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6065937" y="5045937"/>
              <a:ext cx="480369" cy="40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</a:t>
              </a:r>
            </a:p>
          </p:txBody>
        </p:sp>
        <p:cxnSp>
          <p:nvCxnSpPr>
            <p:cNvPr id="57" name="직선 화살표 연결선 56"/>
            <p:cNvCxnSpPr>
              <a:stCxn id="53" idx="3"/>
              <a:endCxn id="54" idx="1"/>
            </p:cNvCxnSpPr>
            <p:nvPr/>
          </p:nvCxnSpPr>
          <p:spPr>
            <a:xfrm flipV="1">
              <a:off x="4426798" y="4055502"/>
              <a:ext cx="1639139" cy="10791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4921CAB-509D-4BB5-9939-39F44EC4FB7D}"/>
                </a:ext>
              </a:extLst>
            </p:cNvPr>
            <p:cNvSpPr txBox="1"/>
            <p:nvPr/>
          </p:nvSpPr>
          <p:spPr>
            <a:xfrm>
              <a:off x="3348212" y="4221088"/>
              <a:ext cx="1676802" cy="633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[</a:t>
              </a:r>
              <a:r>
                <a:rPr lang="ko-KR" altLang="en-US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 생성용</a:t>
              </a:r>
              <a:r>
                <a:rPr lang="en-US" altLang="ko-KR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]</a:t>
              </a:r>
              <a:r>
                <a:rPr lang="ko-KR" altLang="en-US" sz="1400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객체 포인터</a:t>
              </a:r>
              <a:endPara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6065937" y="6235803"/>
              <a:ext cx="480369" cy="40396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4921CAB-509D-4BB5-9939-39F44EC4FB7D}"/>
                </a:ext>
              </a:extLst>
            </p:cNvPr>
            <p:cNvSpPr txBox="1"/>
            <p:nvPr/>
          </p:nvSpPr>
          <p:spPr>
            <a:xfrm rot="5400000">
              <a:off x="6105415" y="5707448"/>
              <a:ext cx="401413" cy="3724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…</a:t>
              </a:r>
              <a:endPara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61" name="직선 화살표 연결선 60"/>
            <p:cNvCxnSpPr>
              <a:stCxn id="53" idx="3"/>
              <a:endCxn id="55" idx="1"/>
            </p:cNvCxnSpPr>
            <p:nvPr/>
          </p:nvCxnSpPr>
          <p:spPr>
            <a:xfrm flipV="1">
              <a:off x="4426798" y="4600911"/>
              <a:ext cx="1639139" cy="5337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3" idx="3"/>
              <a:endCxn id="56" idx="1"/>
            </p:cNvCxnSpPr>
            <p:nvPr/>
          </p:nvCxnSpPr>
          <p:spPr>
            <a:xfrm>
              <a:off x="4426798" y="5134626"/>
              <a:ext cx="1639139" cy="113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53" idx="3"/>
              <a:endCxn id="59" idx="1"/>
            </p:cNvCxnSpPr>
            <p:nvPr/>
          </p:nvCxnSpPr>
          <p:spPr>
            <a:xfrm>
              <a:off x="4426798" y="5134626"/>
              <a:ext cx="1639139" cy="13031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663703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84775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Animal { //</a:t>
            </a:r>
            <a:r>
              <a:rPr lang="ko-KR" altLang="en-US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추상클래스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순수 </a:t>
            </a:r>
            <a:r>
              <a:rPr lang="ko-KR" altLang="en-US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가상함수를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한 개 이상 포함한 클래스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Speak() = 0; //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순수 </a:t>
            </a:r>
            <a:r>
              <a:rPr lang="ko-KR" altLang="en-US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가상함수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파생 클래스에서 </a:t>
            </a:r>
            <a:r>
              <a:rPr lang="ko-KR" altLang="en-US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오버라이드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할 수 있도록 함수 원형만 제공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 void Walk() {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네발로 걷습니다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~Animal() {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</a:t>
            </a:r>
            <a:r>
              <a:rPr lang="ko-KR" altLang="en-US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Animal()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Dog : public Animal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Speak() override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멍멍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~Dog()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"[Dog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Dog()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"[Dog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Cat : public Animal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Speak() override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야옹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~Cat()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"[Cat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Cat()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"[Cat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Pig : public Animal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Speak() override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꿀꿀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~Pig()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"[Pig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Pig()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"[Pig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Duck : public Animal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Speak() override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꽥꽥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Walk() override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두발로 걷습니다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~Duck()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"[Duck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Duck()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"[Duck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human : public Animal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Speak() override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안녕하세요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Walk() override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두발로 걷습니다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~human()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"[human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human()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"[human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]\n";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Animal*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NULL;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//Animal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 클래스 객체 선언 불가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while (true)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"1. dog    2. cat    3. pig    4. duck    5. human    ( 1 ~ 5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제외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exit ) \n";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"choice : 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choice;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choice;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(choice) 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1: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Dog; break;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2: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Cat; break;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3: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Pig; break;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4: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Duck; break;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5: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human; break;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default: exit(0);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-&gt;Speak();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-&gt;Walk();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ani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system("pause");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11912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Day12 - 1. 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상속에서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문제점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Up-casting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상위 클래스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new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하위 클래스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Up-casting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하위클래스의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소멸자는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호출되지 않는다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최상위 클래스의 객체 포인터 활용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베이스와 파생 클래스의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 순서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해제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55837" y="2636912"/>
            <a:ext cx="3573052" cy="2112962"/>
            <a:chOff x="5452931" y="3861048"/>
            <a:chExt cx="3573052" cy="211296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5452931" y="3861048"/>
              <a:ext cx="3550176" cy="21052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Derived Class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Stack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20BD3C7-CAAC-628E-810C-D20A1B9C4AEF}"/>
                </a:ext>
              </a:extLst>
            </p:cNvPr>
            <p:cNvGrpSpPr/>
            <p:nvPr/>
          </p:nvGrpSpPr>
          <p:grpSpPr>
            <a:xfrm>
              <a:off x="5563559" y="4330320"/>
              <a:ext cx="3328921" cy="1232684"/>
              <a:chOff x="5563559" y="5148644"/>
              <a:chExt cx="3328921" cy="1232684"/>
            </a:xfrm>
          </p:grpSpPr>
          <p:sp>
            <p:nvSpPr>
              <p:cNvPr id="34" name="모서리가 둥근 직사각형 20">
                <a:extLst>
                  <a:ext uri="{FF2B5EF4-FFF2-40B4-BE49-F238E27FC236}">
                    <a16:creationId xmlns:a16="http://schemas.microsoft.com/office/drawing/2014/main" id="{470CB4CA-3C85-5858-40D9-F7A3ED92D195}"/>
                  </a:ext>
                </a:extLst>
              </p:cNvPr>
              <p:cNvSpPr/>
              <p:nvPr/>
            </p:nvSpPr>
            <p:spPr>
              <a:xfrm>
                <a:off x="5563559" y="5148644"/>
                <a:ext cx="3328921" cy="1232684"/>
              </a:xfrm>
              <a:prstGeom prst="roundRect">
                <a:avLst>
                  <a:gd name="adj" fmla="val 9793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</a:t>
                </a:r>
              </a:p>
              <a:p>
                <a:pPr algn="ctr"/>
                <a:endParaRPr lang="en-US" altLang="ko-KR" sz="7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5" name="모서리가 둥근 직사각형 20">
                <a:extLst>
                  <a:ext uri="{FF2B5EF4-FFF2-40B4-BE49-F238E27FC236}">
                    <a16:creationId xmlns:a16="http://schemas.microsoft.com/office/drawing/2014/main" id="{E1A6F535-683E-C745-CF36-FFC441D3923D}"/>
                  </a:ext>
                </a:extLst>
              </p:cNvPr>
              <p:cNvSpPr/>
              <p:nvPr/>
            </p:nvSpPr>
            <p:spPr>
              <a:xfrm>
                <a:off x="5714873" y="5683128"/>
                <a:ext cx="3026292" cy="57505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Base Class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89D91A6-5045-D914-40B9-DBCDFE68C18D}"/>
                </a:ext>
              </a:extLst>
            </p:cNvPr>
            <p:cNvSpPr/>
            <p:nvPr/>
          </p:nvSpPr>
          <p:spPr>
            <a:xfrm>
              <a:off x="5868144" y="4971877"/>
              <a:ext cx="360909" cy="36090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D198D11-138E-2442-76A6-90CF10324BE6}"/>
                </a:ext>
              </a:extLst>
            </p:cNvPr>
            <p:cNvSpPr/>
            <p:nvPr/>
          </p:nvSpPr>
          <p:spPr>
            <a:xfrm>
              <a:off x="5868144" y="4436243"/>
              <a:ext cx="360909" cy="36090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E7FF0BF-2E9D-5ACC-E463-F91C581C7873}"/>
                </a:ext>
              </a:extLst>
            </p:cNvPr>
            <p:cNvSpPr/>
            <p:nvPr/>
          </p:nvSpPr>
          <p:spPr>
            <a:xfrm>
              <a:off x="8243973" y="4971877"/>
              <a:ext cx="360909" cy="36090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0F28287-9690-C333-AF16-0B311B0DFBE2}"/>
                </a:ext>
              </a:extLst>
            </p:cNvPr>
            <p:cNvSpPr/>
            <p:nvPr/>
          </p:nvSpPr>
          <p:spPr>
            <a:xfrm>
              <a:off x="8243973" y="4436243"/>
              <a:ext cx="360909" cy="36090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A4AD93-6996-8C08-B4D8-71045BAAFFE4}"/>
                </a:ext>
              </a:extLst>
            </p:cNvPr>
            <p:cNvSpPr txBox="1"/>
            <p:nvPr/>
          </p:nvSpPr>
          <p:spPr>
            <a:xfrm>
              <a:off x="5456116" y="5604678"/>
              <a:ext cx="1187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 순서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6CAAD8-760A-9830-5919-B194BA311719}"/>
                </a:ext>
              </a:extLst>
            </p:cNvPr>
            <p:cNvSpPr txBox="1"/>
            <p:nvPr/>
          </p:nvSpPr>
          <p:spPr>
            <a:xfrm>
              <a:off x="7838864" y="5604678"/>
              <a:ext cx="1187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 순서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52200" y="2893661"/>
            <a:ext cx="2937892" cy="1856213"/>
            <a:chOff x="5759073" y="4038120"/>
            <a:chExt cx="2937892" cy="185621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5759073" y="4038120"/>
              <a:ext cx="2937892" cy="18562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상속 구조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5892614" y="4581128"/>
              <a:ext cx="2670811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: Person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5892614" y="5373216"/>
              <a:ext cx="2670811" cy="4039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 : Custom</a:t>
              </a:r>
            </a:p>
          </p:txBody>
        </p:sp>
        <p:cxnSp>
          <p:nvCxnSpPr>
            <p:cNvPr id="61" name="직선 화살표 연결선 60"/>
            <p:cNvCxnSpPr>
              <a:stCxn id="59" idx="0"/>
              <a:endCxn id="58" idx="2"/>
            </p:cNvCxnSpPr>
            <p:nvPr/>
          </p:nvCxnSpPr>
          <p:spPr>
            <a:xfrm flipV="1">
              <a:off x="7228020" y="4985093"/>
              <a:ext cx="0" cy="388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687340" y="4837877"/>
            <a:ext cx="326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Person * A = new Custom();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5008557" y="4837877"/>
            <a:ext cx="326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 A;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395536" y="5269925"/>
            <a:ext cx="3851221" cy="1236425"/>
            <a:chOff x="1187624" y="5589240"/>
            <a:chExt cx="3851221" cy="123642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187624" y="5589240"/>
              <a:ext cx="1370549" cy="3338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Person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 A</a:t>
              </a:r>
            </a:p>
          </p:txBody>
        </p:sp>
        <p:cxnSp>
          <p:nvCxnSpPr>
            <p:cNvPr id="65" name="꺾인 연결선 64"/>
            <p:cNvCxnSpPr>
              <a:stCxn id="64" idx="2"/>
              <a:endCxn id="66" idx="1"/>
            </p:cNvCxnSpPr>
            <p:nvPr/>
          </p:nvCxnSpPr>
          <p:spPr>
            <a:xfrm rot="16200000" flipH="1">
              <a:off x="1789336" y="6006658"/>
              <a:ext cx="469602" cy="30247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75375" y="5959728"/>
              <a:ext cx="2863470" cy="8659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Custom </a:t>
              </a:r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393105" y="6453336"/>
              <a:ext cx="2428010" cy="33385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Person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773823" y="6506249"/>
              <a:ext cx="851004" cy="2280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new X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773823" y="6122720"/>
              <a:ext cx="851004" cy="2280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new Y</a:t>
              </a:r>
            </a:p>
          </p:txBody>
        </p:sp>
        <p:cxnSp>
          <p:nvCxnSpPr>
            <p:cNvPr id="80" name="직선 화살표 연결선 79"/>
            <p:cNvCxnSpPr>
              <a:endCxn id="79" idx="1"/>
            </p:cNvCxnSpPr>
            <p:nvPr/>
          </p:nvCxnSpPr>
          <p:spPr>
            <a:xfrm>
              <a:off x="3347864" y="6233838"/>
              <a:ext cx="425959" cy="28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endCxn id="78" idx="1"/>
            </p:cNvCxnSpPr>
            <p:nvPr/>
          </p:nvCxnSpPr>
          <p:spPr>
            <a:xfrm>
              <a:off x="3347864" y="6620263"/>
              <a:ext cx="4259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/>
          <p:cNvGrpSpPr/>
          <p:nvPr/>
        </p:nvGrpSpPr>
        <p:grpSpPr>
          <a:xfrm>
            <a:off x="4716753" y="5269925"/>
            <a:ext cx="3851221" cy="1236425"/>
            <a:chOff x="1187624" y="5589240"/>
            <a:chExt cx="3851221" cy="1236425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1187624" y="5589240"/>
              <a:ext cx="1370549" cy="3338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Person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 A</a:t>
              </a:r>
            </a:p>
          </p:txBody>
        </p:sp>
        <p:cxnSp>
          <p:nvCxnSpPr>
            <p:cNvPr id="90" name="꺾인 연결선 89"/>
            <p:cNvCxnSpPr>
              <a:stCxn id="89" idx="2"/>
              <a:endCxn id="91" idx="1"/>
            </p:cNvCxnSpPr>
            <p:nvPr/>
          </p:nvCxnSpPr>
          <p:spPr>
            <a:xfrm rot="16200000" flipH="1">
              <a:off x="1789336" y="6006658"/>
              <a:ext cx="469602" cy="30247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175375" y="5959728"/>
              <a:ext cx="2863470" cy="8659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Custom </a:t>
              </a:r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393105" y="6453336"/>
              <a:ext cx="2428010" cy="33385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Person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773823" y="6506249"/>
              <a:ext cx="851004" cy="2280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new X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773823" y="6122720"/>
              <a:ext cx="851004" cy="22802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new Y</a:t>
              </a:r>
            </a:p>
          </p:txBody>
        </p:sp>
        <p:cxnSp>
          <p:nvCxnSpPr>
            <p:cNvPr id="95" name="직선 화살표 연결선 94"/>
            <p:cNvCxnSpPr>
              <a:endCxn id="94" idx="1"/>
            </p:cNvCxnSpPr>
            <p:nvPr/>
          </p:nvCxnSpPr>
          <p:spPr>
            <a:xfrm>
              <a:off x="3347864" y="6233838"/>
              <a:ext cx="425959" cy="28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endCxn id="93" idx="1"/>
            </p:cNvCxnSpPr>
            <p:nvPr/>
          </p:nvCxnSpPr>
          <p:spPr>
            <a:xfrm>
              <a:off x="3347864" y="6620263"/>
              <a:ext cx="4259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곱셈 기호 76"/>
          <p:cNvSpPr/>
          <p:nvPr/>
        </p:nvSpPr>
        <p:spPr>
          <a:xfrm>
            <a:off x="6192672" y="6101569"/>
            <a:ext cx="416515" cy="416515"/>
          </a:xfrm>
          <a:prstGeom prst="mathMultiply">
            <a:avLst>
              <a:gd name="adj1" fmla="val 80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722718" y="5125909"/>
            <a:ext cx="138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누수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07" name="직선 화살표 연결선 106"/>
          <p:cNvCxnSpPr>
            <a:stCxn id="97" idx="2"/>
          </p:cNvCxnSpPr>
          <p:nvPr/>
        </p:nvCxnSpPr>
        <p:spPr>
          <a:xfrm flipH="1">
            <a:off x="6400929" y="5495241"/>
            <a:ext cx="2014682" cy="308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05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86501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Person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Person(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name = new char[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nPerson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~Person()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nPerson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delete[] name;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show()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name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Custom : public Person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phone;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nationality;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Custom(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Person(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phone = new char[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(phone,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nationality = new char[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(nationality,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nCustom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~Custom()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nCustom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delete[] phone;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delete[] nationality;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show()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Person::show();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번호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phone &lt;&lt; "\n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nationality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Person* c1 = new Custom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michelin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"010-1234-5678", "South Korea");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c1-&gt;show();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delete c1;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72124" y="5949280"/>
            <a:ext cx="5391983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하위클래스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Custom )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소멸자는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호출되지 않는다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4932040" y="4440985"/>
          <a:ext cx="3383278" cy="142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44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9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00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01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02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03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04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 </a:t>
                      </a:r>
                      <a:r>
                        <a:rPr lang="en-US" altLang="ko-KR" sz="1800" b="0" i="0" u="none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ap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</a:p>
                  </a:txBody>
                  <a:tcPr marT="41564" marB="41564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</a:t>
                      </a:r>
                    </a:p>
                  </a:txBody>
                  <a:tcPr marT="41564" marB="41564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en-US" altLang="ko-KR" sz="1800" b="0" i="0" u="none" baseline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800" b="0" i="0" u="none" baseline="0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bp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</a:t>
                      </a:r>
                    </a:p>
                  </a:txBody>
                  <a:tcPr marT="41564" marB="41564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 </a:t>
                      </a:r>
                      <a:r>
                        <a:rPr lang="en-US" altLang="ko-KR" sz="1800" b="0" i="0" u="none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cp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</a:t>
                      </a:r>
                    </a:p>
                  </a:txBody>
                  <a:tcPr marT="41564" marB="41564" anchor="ctr">
                    <a:solidFill>
                      <a:schemeClr val="tx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6043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Day12 - 1. 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(Inheritance) &amp; </a:t>
            </a:r>
            <a:r>
              <a:rPr lang="ko-KR" altLang="en-US" sz="2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다형성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(Polymorphism)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계층구조상 최하위 클래스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소멸자부터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최상위 클래스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소멸자까지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모두 호출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형식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~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클래스이름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…; } ]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최상위 소멸자만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선언시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하위 클래스 모두 가상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적용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19572" y="3439291"/>
            <a:ext cx="3573052" cy="2112962"/>
            <a:chOff x="5452931" y="3861048"/>
            <a:chExt cx="3573052" cy="2112962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5452931" y="3861048"/>
              <a:ext cx="3550176" cy="21052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예제 코드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소멸자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호출 순서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20BD3C7-CAAC-628E-810C-D20A1B9C4AEF}"/>
                </a:ext>
              </a:extLst>
            </p:cNvPr>
            <p:cNvGrpSpPr/>
            <p:nvPr/>
          </p:nvGrpSpPr>
          <p:grpSpPr>
            <a:xfrm>
              <a:off x="5563559" y="4330320"/>
              <a:ext cx="3328921" cy="1232684"/>
              <a:chOff x="5563559" y="5148644"/>
              <a:chExt cx="3328921" cy="1232684"/>
            </a:xfrm>
          </p:grpSpPr>
          <p:sp>
            <p:nvSpPr>
              <p:cNvPr id="109" name="모서리가 둥근 직사각형 20">
                <a:extLst>
                  <a:ext uri="{FF2B5EF4-FFF2-40B4-BE49-F238E27FC236}">
                    <a16:creationId xmlns:a16="http://schemas.microsoft.com/office/drawing/2014/main" id="{470CB4CA-3C85-5858-40D9-F7A3ED92D195}"/>
                  </a:ext>
                </a:extLst>
              </p:cNvPr>
              <p:cNvSpPr/>
              <p:nvPr/>
            </p:nvSpPr>
            <p:spPr>
              <a:xfrm>
                <a:off x="5563559" y="5148644"/>
                <a:ext cx="3328921" cy="1232684"/>
              </a:xfrm>
              <a:prstGeom prst="roundRect">
                <a:avLst>
                  <a:gd name="adj" fmla="val 9793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          Derived</a:t>
                </a:r>
              </a:p>
              <a:p>
                <a:pPr algn="ctr"/>
                <a:endParaRPr lang="en-US" altLang="ko-KR" sz="7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111" name="모서리가 둥근 직사각형 20">
                <a:extLst>
                  <a:ext uri="{FF2B5EF4-FFF2-40B4-BE49-F238E27FC236}">
                    <a16:creationId xmlns:a16="http://schemas.microsoft.com/office/drawing/2014/main" id="{E1A6F535-683E-C745-CF36-FFC441D3923D}"/>
                  </a:ext>
                </a:extLst>
              </p:cNvPr>
              <p:cNvSpPr/>
              <p:nvPr/>
            </p:nvSpPr>
            <p:spPr>
              <a:xfrm>
                <a:off x="5714873" y="5683128"/>
                <a:ext cx="3026292" cy="57505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Base Class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89D91A6-5045-D914-40B9-DBCDFE68C18D}"/>
                </a:ext>
              </a:extLst>
            </p:cNvPr>
            <p:cNvSpPr/>
            <p:nvPr/>
          </p:nvSpPr>
          <p:spPr>
            <a:xfrm>
              <a:off x="5868144" y="4971877"/>
              <a:ext cx="360909" cy="36090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D198D11-138E-2442-76A6-90CF10324BE6}"/>
                </a:ext>
              </a:extLst>
            </p:cNvPr>
            <p:cNvSpPr/>
            <p:nvPr/>
          </p:nvSpPr>
          <p:spPr>
            <a:xfrm>
              <a:off x="5868144" y="4436243"/>
              <a:ext cx="360909" cy="36090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BE7FF0BF-2E9D-5ACC-E463-F91C581C7873}"/>
                </a:ext>
              </a:extLst>
            </p:cNvPr>
            <p:cNvSpPr/>
            <p:nvPr/>
          </p:nvSpPr>
          <p:spPr>
            <a:xfrm>
              <a:off x="8243973" y="4971877"/>
              <a:ext cx="360909" cy="36090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7A4AD93-6996-8C08-B4D8-71045BAAFFE4}"/>
                </a:ext>
              </a:extLst>
            </p:cNvPr>
            <p:cNvSpPr txBox="1"/>
            <p:nvPr/>
          </p:nvSpPr>
          <p:spPr>
            <a:xfrm>
              <a:off x="5456116" y="5604678"/>
              <a:ext cx="1187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 순서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6CAAD8-760A-9830-5919-B194BA311719}"/>
                </a:ext>
              </a:extLst>
            </p:cNvPr>
            <p:cNvSpPr txBox="1"/>
            <p:nvPr/>
          </p:nvSpPr>
          <p:spPr>
            <a:xfrm>
              <a:off x="7838864" y="5604678"/>
              <a:ext cx="1187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 순서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4851376" y="3439291"/>
            <a:ext cx="3573052" cy="2112962"/>
            <a:chOff x="5452931" y="3861048"/>
            <a:chExt cx="3573052" cy="211296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5452931" y="3861048"/>
              <a:ext cx="3550176" cy="210527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Virtual </a:t>
              </a:r>
              <a:r>
                <a:rPr lang="ko-KR" altLang="en-US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소멸자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호출 순서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120BD3C7-CAAC-628E-810C-D20A1B9C4AEF}"/>
                </a:ext>
              </a:extLst>
            </p:cNvPr>
            <p:cNvGrpSpPr/>
            <p:nvPr/>
          </p:nvGrpSpPr>
          <p:grpSpPr>
            <a:xfrm>
              <a:off x="5563559" y="4330320"/>
              <a:ext cx="3328921" cy="1232684"/>
              <a:chOff x="5563559" y="5148644"/>
              <a:chExt cx="3328921" cy="1232684"/>
            </a:xfrm>
          </p:grpSpPr>
          <p:sp>
            <p:nvSpPr>
              <p:cNvPr id="121" name="모서리가 둥근 직사각형 20">
                <a:extLst>
                  <a:ext uri="{FF2B5EF4-FFF2-40B4-BE49-F238E27FC236}">
                    <a16:creationId xmlns:a16="http://schemas.microsoft.com/office/drawing/2014/main" id="{470CB4CA-3C85-5858-40D9-F7A3ED92D195}"/>
                  </a:ext>
                </a:extLst>
              </p:cNvPr>
              <p:cNvSpPr/>
              <p:nvPr/>
            </p:nvSpPr>
            <p:spPr>
              <a:xfrm>
                <a:off x="5563559" y="5148644"/>
                <a:ext cx="3328921" cy="1232684"/>
              </a:xfrm>
              <a:prstGeom prst="roundRect">
                <a:avLst>
                  <a:gd name="adj" fmla="val 9793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Derived</a:t>
                </a:r>
              </a:p>
              <a:p>
                <a:pPr algn="ctr"/>
                <a:endParaRPr lang="en-US" altLang="ko-KR" sz="7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algn="ctr"/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122" name="모서리가 둥근 직사각형 20">
                <a:extLst>
                  <a:ext uri="{FF2B5EF4-FFF2-40B4-BE49-F238E27FC236}">
                    <a16:creationId xmlns:a16="http://schemas.microsoft.com/office/drawing/2014/main" id="{E1A6F535-683E-C745-CF36-FFC441D3923D}"/>
                  </a:ext>
                </a:extLst>
              </p:cNvPr>
              <p:cNvSpPr/>
              <p:nvPr/>
            </p:nvSpPr>
            <p:spPr>
              <a:xfrm>
                <a:off x="5714873" y="5683128"/>
                <a:ext cx="3026292" cy="57505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Base Class</a:t>
                </a:r>
                <a:endPara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p:grp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89D91A6-5045-D914-40B9-DBCDFE68C18D}"/>
                </a:ext>
              </a:extLst>
            </p:cNvPr>
            <p:cNvSpPr/>
            <p:nvPr/>
          </p:nvSpPr>
          <p:spPr>
            <a:xfrm>
              <a:off x="5868144" y="4971877"/>
              <a:ext cx="360909" cy="36090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BD198D11-138E-2442-76A6-90CF10324BE6}"/>
                </a:ext>
              </a:extLst>
            </p:cNvPr>
            <p:cNvSpPr/>
            <p:nvPr/>
          </p:nvSpPr>
          <p:spPr>
            <a:xfrm>
              <a:off x="5868144" y="4436243"/>
              <a:ext cx="360909" cy="36090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E7FF0BF-2E9D-5ACC-E463-F91C581C7873}"/>
                </a:ext>
              </a:extLst>
            </p:cNvPr>
            <p:cNvSpPr/>
            <p:nvPr/>
          </p:nvSpPr>
          <p:spPr>
            <a:xfrm>
              <a:off x="8243973" y="4971877"/>
              <a:ext cx="360909" cy="36090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20F28287-9690-C333-AF16-0B311B0DFBE2}"/>
                </a:ext>
              </a:extLst>
            </p:cNvPr>
            <p:cNvSpPr/>
            <p:nvPr/>
          </p:nvSpPr>
          <p:spPr>
            <a:xfrm>
              <a:off x="8243973" y="4436243"/>
              <a:ext cx="360909" cy="36090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7A4AD93-6996-8C08-B4D8-71045BAAFFE4}"/>
                </a:ext>
              </a:extLst>
            </p:cNvPr>
            <p:cNvSpPr txBox="1"/>
            <p:nvPr/>
          </p:nvSpPr>
          <p:spPr>
            <a:xfrm>
              <a:off x="5456116" y="5604678"/>
              <a:ext cx="1187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 순서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96CAAD8-760A-9830-5919-B194BA311719}"/>
                </a:ext>
              </a:extLst>
            </p:cNvPr>
            <p:cNvSpPr txBox="1"/>
            <p:nvPr/>
          </p:nvSpPr>
          <p:spPr>
            <a:xfrm>
              <a:off x="7838864" y="5604678"/>
              <a:ext cx="1187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 순서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2699792" y="4020179"/>
            <a:ext cx="138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누수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168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81697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Person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Person(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name = new char[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nPerson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virtual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~Person()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nPerson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delete[] name;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show()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name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Custom : public Person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phone;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nationality;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Custom(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Person(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phone = new char[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(phone,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nationality = new char[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(nationality,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nCustom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~Custom() {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nCustom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delete[] phone;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delete[] nationality;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show()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Person::show();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번호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phone &lt;&lt; "\n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nationality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Person* c1 = new Custom("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michelin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"010-1234-5678", "South Korea");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c1-&gt;show();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delete c1;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0604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Day12 - 1. list (container)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118777" y="1988840"/>
          <a:ext cx="8906447" cy="448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0742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73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Constructor(</a:t>
                      </a:r>
                      <a:r>
                        <a:rPr lang="ko-KR" altLang="en-US" sz="1800" b="0" i="0" u="none" dirty="0" err="1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list()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리스트 기본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노드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없음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template &lt;class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InputIterator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list(Iterator First, Iterator Last)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&lt; end </a:t>
                      </a:r>
                      <a:r>
                        <a:rPr lang="ko-KR" altLang="en-US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노드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생성</a:t>
                      </a:r>
                      <a:endParaRPr lang="en-US" altLang="ko-KR" sz="1800" b="0" i="0" u="none" baseline="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Iterater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: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반복자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포인터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list(list&amp; Right)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복사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깊은 복사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list(list&amp;&amp; Right)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이동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얕은 복사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list(size Count, Type&amp; Val)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Count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개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값 </a:t>
                      </a:r>
                      <a:r>
                        <a:rPr lang="ko-KR" altLang="en-US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노드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생성</a:t>
                      </a:r>
                      <a:endParaRPr lang="en-US" altLang="ko-KR" sz="18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list(size Count, Type&amp; Val, Allocator&amp; Al)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Count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개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값 </a:t>
                      </a:r>
                      <a:r>
                        <a:rPr lang="ko-KR" altLang="en-US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노드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생성</a:t>
                      </a:r>
                      <a:endParaRPr lang="en-US" altLang="ko-KR" sz="18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initializer_list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&lt;Type&gt;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IList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Allocator&amp; Al)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initializer_list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({ })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template &lt;class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InputIterator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&gt;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list(Iterator First, Iterator Last, Allocator&amp; Al)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&lt; end </a:t>
                      </a:r>
                      <a:r>
                        <a:rPr lang="ko-KR" altLang="en-US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노드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생성</a:t>
                      </a:r>
                      <a:endParaRPr lang="en-US" altLang="ko-KR" sz="1800" b="0" i="0" u="none" baseline="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Iterater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: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반복자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포인터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list(_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Alloc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&amp; _Al)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할당자</a:t>
                      </a:r>
                      <a:r>
                        <a:rPr lang="ko-KR" altLang="en-US" sz="18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복사 </a:t>
                      </a:r>
                      <a:r>
                        <a:rPr lang="ko-KR" altLang="en-US" sz="18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endParaRPr lang="en-US" altLang="ko-KR" sz="18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list(size Count)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0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으로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Count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개 </a:t>
                      </a:r>
                      <a:r>
                        <a:rPr lang="ko-KR" altLang="en-US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노드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&lt;list&gt;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이중 연결 리스트 </a:t>
            </a:r>
            <a:r>
              <a:rPr lang="en-US" altLang="ko-KR" sz="2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doubly linked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315633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Constructor (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list&lt; </a:t>
            </a:r>
            <a:r>
              <a:rPr lang="en-US" altLang="ko-KR" dirty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[Data Type]</a:t>
            </a:r>
            <a:r>
              <a:rPr lang="en-US" altLang="ko-KR" dirty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&gt;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dirty="0" err="1">
                <a:solidFill>
                  <a:srgbClr val="00206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객체명</a:t>
            </a:r>
            <a:r>
              <a:rPr lang="en-US" altLang="ko-KR" dirty="0">
                <a:solidFill>
                  <a:srgbClr val="00206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https://learn.microsoft.com/ko-kr/cpp/standard-library/list-class?view=msvc-170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7108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Day12 - 1. list (container)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&lt;list&gt;</a:t>
            </a:r>
          </a:p>
          <a:p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list &lt;int&gt; list01;   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list()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list &lt;int&gt; list02(7);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list(size Count)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list &lt;int&gt; list03(6, 3);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//list(size Count, Type&amp; Val)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list &lt;int&gt; list04(list03);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list(list&amp; Right)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[] = { 9, 5,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 </a:t>
            </a:r>
            <a:r>
              <a:rPr lang="en-US" altLang="ko-KR" sz="12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+ 2 */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1, 7, 5, 3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 </a:t>
            </a:r>
            <a:r>
              <a:rPr lang="en-US" altLang="ko-KR" sz="12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+ 6 */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, 4, 5, 6, 8, 5, 2, 0 };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list &lt;int&gt; list05(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+ 2,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+ 6); </a:t>
            </a:r>
            <a:r>
              <a:rPr lang="en-US" altLang="ko-KR" sz="12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//list(Iterator First, Iterator Last)</a:t>
            </a:r>
          </a:p>
          <a:p>
            <a:endParaRPr lang="en-US" altLang="ko-KR" sz="1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list &lt;int&gt;::iterator list5_Iter = list05.begin();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*list5_Iter &lt;&lt;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"list01 " &lt;&lt; list01.size() &lt;&lt; " =";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(list &lt;int&gt;::iterator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list01.begin();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list01.end();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*_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"list02 " &lt;&lt; list02.size() &lt;&lt; " =";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(auto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list02.begin();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list02.end();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*_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"list03 " &lt;&lt; list03.size() &lt;&lt; " =";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(auto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list03)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"list04 " &lt;&lt; list04.size() &lt;&lt; " =";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(auto&amp;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list04)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2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"list05 " &lt;&lt; list05.size() &lt;&lt; " =";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(auto&amp;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list05)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_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Iter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https://learn.microsoft.com/ko-kr/cpp/standard-library/list-class?view=msvc-170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714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Day02 - 1. Function Overloading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Function Overloading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언어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함수의 이름만을 가지고 함수를 호출하기 때문에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이름의 함수 사용이 불가능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C++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이름과 매개변수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정보를 함께 가지고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하기 때문에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함수이름은 같아도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자료 형이나 개수가 다르면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함수 오버로딩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이라고 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리턴 타입은 오버로딩과 무관하다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다형성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(polymorphism)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이름을 가진 함수를 다양한 형태로 구현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기능의 함수를 동일한 이름으로 구현하면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사용자가 이해하기 쉽고 일관된 함수를 만들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3" y="5193618"/>
            <a:ext cx="38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max_char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 a, char b);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max_int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max_double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(double a, double b);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572001" y="5193618"/>
            <a:ext cx="3852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max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(char a, char b);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max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max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(double a, double b);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572000" y="5087541"/>
            <a:ext cx="0" cy="1108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4463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Day12 - 1. list (container)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118777" y="979456"/>
          <a:ext cx="8906447" cy="563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0742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73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 (</a:t>
                      </a:r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멤버 함수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 </a:t>
                      </a:r>
                      <a:r>
                        <a:rPr lang="ko-KR" altLang="en-US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</a:t>
                      </a:r>
                      <a:r>
                        <a:rPr lang="en-US" altLang="ko-KR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 reference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front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 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 요소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참조 반환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 reference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back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 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마지막 요소 참조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 요소의 주소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end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마지막 요소 다음의 주소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clear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모든 요소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삭제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void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remove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Type&amp;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값과 일치하는 요소 모두 삭제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erase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(iterator Where);</a:t>
                      </a:r>
                    </a:p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erase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(iterator first, iterator last);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지정된 위치의 요소 제거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first~last</a:t>
                      </a:r>
                      <a:r>
                        <a:rPr lang="en-US" altLang="ko-K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범위 요소 제거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void </a:t>
                      </a: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pop_front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 시작에 있는 요소를 삭제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void </a:t>
                      </a: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pop_back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목록의 끝에 있는 요소를 삭제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void </a:t>
                      </a: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push_front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(Type&amp;&amp;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 시작에 요소 추가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void </a:t>
                      </a: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push_back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(Type&amp;&amp;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    끝에 요소 추가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insert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(iterator Where, Type&amp;&amp; Val);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목록의 지정된 위치에 삽입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emplace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(iterator Where, Type&amp;&amp;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목록의 지정된 위치에 삽입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assign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InputIterator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First,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InputIterator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Last);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 대체 삽입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기존 요소 삭제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https://learn.microsoft.com/ko-kr/cpp/standard-library/list-class?view=msvc-170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683010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Day12 - 1. list (container)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118777" y="979456"/>
          <a:ext cx="8906447" cy="2859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0742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73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 (</a:t>
                      </a:r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멤버 함수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 </a:t>
                      </a:r>
                      <a:r>
                        <a:rPr lang="ko-KR" altLang="en-US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</a:t>
                      </a:r>
                      <a:r>
                        <a:rPr lang="en-US" altLang="ko-KR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bool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empty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목록이 비어 있는지 여부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void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swap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(list&lt;Type, Allocator&gt;&amp; right);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두 목록의 요소를 교환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size_type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size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요소 수를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get_allocator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할당자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복사본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void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reverse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list</a:t>
                      </a:r>
                      <a:r>
                        <a:rPr lang="en-US" altLang="ko-K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요소를 역순으로 설정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void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sort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목록의 요소를 정렬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오름차순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void </a:t>
                      </a: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merge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(list&lt;Type, Allocator&gt;&amp; right);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리스트 합병 정렬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오름차순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https://learn.microsoft.com/ko-kr/cpp/standard-library/list-class?view=msvc-170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217519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상속을 활용해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Kiosk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작성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Up-Casting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활용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223300"/>
            <a:ext cx="7704856" cy="535531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 등록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[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메가 커피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Kiosk ]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park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전화번호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010-1234-5678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메뉴 선택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[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메가 커피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Kiosk ]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커피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스무디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에이드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디저트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계산할 총 금액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종료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메뉴를 입력하세요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: 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결제 안내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주문내역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…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총 금액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******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원 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5424143" y="1218207"/>
            <a:ext cx="3000285" cy="2391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Customer {</a:t>
            </a:r>
            <a:endParaRPr lang="en-US" altLang="ko-KR" sz="17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name;//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이름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phone;//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 번호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list&lt;Menu*&gt; selection;</a:t>
            </a:r>
          </a:p>
          <a:p>
            <a:r>
              <a:rPr lang="en-US" altLang="ko-KR" sz="17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7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목록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Total;//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총액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static </a:t>
            </a:r>
            <a:r>
              <a:rPr lang="en-US" altLang="ko-KR" sz="17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CTnumber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주문번호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353228" y="3777845"/>
            <a:ext cx="5071200" cy="2391287"/>
            <a:chOff x="2267744" y="4336828"/>
            <a:chExt cx="5071200" cy="239128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267744" y="4336828"/>
              <a:ext cx="5071200" cy="239128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Menu Class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상속 구조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375217" y="4799209"/>
              <a:ext cx="2618187" cy="5740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menu (virtual)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메뉴 이름</a:t>
              </a:r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가격</a:t>
              </a:r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크기</a:t>
              </a:r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매장</a:t>
              </a:r>
              <a:r>
                <a:rPr lang="en-US" altLang="ko-KR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&amp;</a:t>
              </a:r>
              <a:r>
                <a:rPr lang="ko-KR" altLang="en-US" sz="12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포장</a:t>
              </a:r>
              <a:endParaRPr lang="ko-KR" altLang="en-US" sz="12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2388064" y="5792361"/>
              <a:ext cx="1029714" cy="876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커피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샷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원두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)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3655013" y="5787901"/>
              <a:ext cx="1029714" cy="8808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  <a:r>
                <a:rPr lang="ko-KR" altLang="en-US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스무디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토핑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)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6188910" y="5787901"/>
              <a:ext cx="1029714" cy="8808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4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디저트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종류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)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64BE512-706D-A2FF-A6CA-4817335058E8}"/>
                </a:ext>
              </a:extLst>
            </p:cNvPr>
            <p:cNvSpPr/>
            <p:nvPr/>
          </p:nvSpPr>
          <p:spPr>
            <a:xfrm>
              <a:off x="4921962" y="5787901"/>
              <a:ext cx="1029714" cy="8808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3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에이드</a:t>
              </a:r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(fruit)</a:t>
              </a:r>
            </a:p>
          </p:txBody>
        </p:sp>
        <p:cxnSp>
          <p:nvCxnSpPr>
            <p:cNvPr id="31" name="꺾인 연결선 30"/>
            <p:cNvCxnSpPr>
              <a:stCxn id="27" idx="0"/>
              <a:endCxn id="26" idx="2"/>
            </p:cNvCxnSpPr>
            <p:nvPr/>
          </p:nvCxnSpPr>
          <p:spPr>
            <a:xfrm rot="5400000" flipH="1" flipV="1">
              <a:off x="3584044" y="4692094"/>
              <a:ext cx="419145" cy="17813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29" idx="0"/>
              <a:endCxn id="26" idx="2"/>
            </p:cNvCxnSpPr>
            <p:nvPr/>
          </p:nvCxnSpPr>
          <p:spPr>
            <a:xfrm rot="16200000" flipV="1">
              <a:off x="5486697" y="4570831"/>
              <a:ext cx="414685" cy="201945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30" idx="0"/>
              <a:endCxn id="26" idx="2"/>
            </p:cNvCxnSpPr>
            <p:nvPr/>
          </p:nvCxnSpPr>
          <p:spPr>
            <a:xfrm rot="16200000" flipV="1">
              <a:off x="4853223" y="5204305"/>
              <a:ext cx="414685" cy="75250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28" idx="0"/>
              <a:endCxn id="26" idx="2"/>
            </p:cNvCxnSpPr>
            <p:nvPr/>
          </p:nvCxnSpPr>
          <p:spPr>
            <a:xfrm rot="5400000" flipH="1" flipV="1">
              <a:off x="4219748" y="5323339"/>
              <a:ext cx="414685" cy="5144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028312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상속을 활용해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Kiosk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작성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Up-Casting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활용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223300"/>
            <a:ext cx="7704856" cy="294599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Menu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상속 구조 클래스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Menu*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사용해 하위 클래스의 메뉴 객체를 생성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멤버 함수 호출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List&lt;Menu*&gt; : Menu*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노드의 데이터로 가진 리스트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장바구니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복수의 메뉴를 생성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함수 호출로 총액 계산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Customer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 이름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 전화번호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주문번호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결제 총액 멤버 구성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Kiosk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719572" y="4336829"/>
            <a:ext cx="3000285" cy="2391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Customer {</a:t>
            </a:r>
            <a:endParaRPr lang="en-US" altLang="ko-KR" sz="17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name;//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이름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phone;//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 번호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list&lt;Menu*&gt; selection;</a:t>
            </a:r>
          </a:p>
          <a:p>
            <a:r>
              <a:rPr lang="en-US" altLang="ko-KR" sz="17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7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목록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Total;//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총액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static </a:t>
            </a:r>
            <a:r>
              <a:rPr lang="en-US" altLang="ko-KR" sz="17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CTnumber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주문번호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305C71-F261-E7CB-64FC-2EAEE60D5070}"/>
              </a:ext>
            </a:extLst>
          </p:cNvPr>
          <p:cNvSpPr/>
          <p:nvPr/>
        </p:nvSpPr>
        <p:spPr>
          <a:xfrm>
            <a:off x="3719857" y="4336828"/>
            <a:ext cx="5071200" cy="23912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 Class 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 구조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BF5280-25E6-54C0-87E4-D527829F7E73}"/>
              </a:ext>
            </a:extLst>
          </p:cNvPr>
          <p:cNvSpPr/>
          <p:nvPr/>
        </p:nvSpPr>
        <p:spPr>
          <a:xfrm>
            <a:off x="4946857" y="4799209"/>
            <a:ext cx="2617200" cy="57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 (virtual)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이름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가격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크기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매장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포장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B1AEC-805A-ADA8-977D-5FDA6DD1BA5F}"/>
              </a:ext>
            </a:extLst>
          </p:cNvPr>
          <p:cNvSpPr/>
          <p:nvPr/>
        </p:nvSpPr>
        <p:spPr>
          <a:xfrm>
            <a:off x="3840177" y="5792361"/>
            <a:ext cx="1029714" cy="8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커피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샷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원두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24097F-145A-0328-F850-54AF2DB92C85}"/>
              </a:ext>
            </a:extLst>
          </p:cNvPr>
          <p:cNvSpPr/>
          <p:nvPr/>
        </p:nvSpPr>
        <p:spPr>
          <a:xfrm>
            <a:off x="5107126" y="5787901"/>
            <a:ext cx="1029714" cy="880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스무디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토핑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677F8-6017-602D-8C64-328037062446}"/>
              </a:ext>
            </a:extLst>
          </p:cNvPr>
          <p:cNvSpPr/>
          <p:nvPr/>
        </p:nvSpPr>
        <p:spPr>
          <a:xfrm>
            <a:off x="7641023" y="5787901"/>
            <a:ext cx="1029714" cy="880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디저트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종류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6C1D4-3BB5-521D-14FB-4B4C95256131}"/>
              </a:ext>
            </a:extLst>
          </p:cNvPr>
          <p:cNvSpPr/>
          <p:nvPr/>
        </p:nvSpPr>
        <p:spPr>
          <a:xfrm>
            <a:off x="6374075" y="5787901"/>
            <a:ext cx="1029714" cy="880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에이드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(fruit)</a:t>
            </a:r>
          </a:p>
        </p:txBody>
      </p:sp>
      <p:cxnSp>
        <p:nvCxnSpPr>
          <p:cNvPr id="9" name="꺾인 연결선 30">
            <a:extLst>
              <a:ext uri="{FF2B5EF4-FFF2-40B4-BE49-F238E27FC236}">
                <a16:creationId xmlns:a16="http://schemas.microsoft.com/office/drawing/2014/main" id="{4CF3B74A-E8DC-D85C-FB62-D87B654BD6C1}"/>
              </a:ext>
            </a:extLst>
          </p:cNvPr>
          <p:cNvCxnSpPr>
            <a:stCxn id="4" idx="0"/>
            <a:endCxn id="3" idx="2"/>
          </p:cNvCxnSpPr>
          <p:nvPr/>
        </p:nvCxnSpPr>
        <p:spPr>
          <a:xfrm rot="5400000" flipH="1" flipV="1">
            <a:off x="5094869" y="4631774"/>
            <a:ext cx="420752" cy="19004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31">
            <a:extLst>
              <a:ext uri="{FF2B5EF4-FFF2-40B4-BE49-F238E27FC236}">
                <a16:creationId xmlns:a16="http://schemas.microsoft.com/office/drawing/2014/main" id="{5E507F87-2948-ABF8-E31C-1E35112CB4B4}"/>
              </a:ext>
            </a:extLst>
          </p:cNvPr>
          <p:cNvCxnSpPr>
            <a:stCxn id="6" idx="0"/>
            <a:endCxn id="3" idx="2"/>
          </p:cNvCxnSpPr>
          <p:nvPr/>
        </p:nvCxnSpPr>
        <p:spPr>
          <a:xfrm rot="16200000" flipV="1">
            <a:off x="6997523" y="4629543"/>
            <a:ext cx="416292" cy="19004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32">
            <a:extLst>
              <a:ext uri="{FF2B5EF4-FFF2-40B4-BE49-F238E27FC236}">
                <a16:creationId xmlns:a16="http://schemas.microsoft.com/office/drawing/2014/main" id="{CE4B50E4-6718-531B-C236-5680E8739016}"/>
              </a:ext>
            </a:extLst>
          </p:cNvPr>
          <p:cNvCxnSpPr>
            <a:stCxn id="8" idx="0"/>
            <a:endCxn id="3" idx="2"/>
          </p:cNvCxnSpPr>
          <p:nvPr/>
        </p:nvCxnSpPr>
        <p:spPr>
          <a:xfrm rot="16200000" flipV="1">
            <a:off x="6364049" y="5263017"/>
            <a:ext cx="416292" cy="63347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33">
            <a:extLst>
              <a:ext uri="{FF2B5EF4-FFF2-40B4-BE49-F238E27FC236}">
                <a16:creationId xmlns:a16="http://schemas.microsoft.com/office/drawing/2014/main" id="{B1B9DFC2-EA80-CF2D-CE8C-3184664F4079}"/>
              </a:ext>
            </a:extLst>
          </p:cNvPr>
          <p:cNvCxnSpPr>
            <a:stCxn id="5" idx="0"/>
            <a:endCxn id="3" idx="2"/>
          </p:cNvCxnSpPr>
          <p:nvPr/>
        </p:nvCxnSpPr>
        <p:spPr>
          <a:xfrm rot="5400000" flipH="1" flipV="1">
            <a:off x="5730574" y="5263018"/>
            <a:ext cx="416292" cy="63347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133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상속을 활용해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Kiosk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작성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Up-Casting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활용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3719857" y="4336828"/>
            <a:ext cx="5071200" cy="23912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 Class 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 구조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719572" y="4336829"/>
            <a:ext cx="3000285" cy="23912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Customer {</a:t>
            </a:r>
            <a:endParaRPr lang="en-US" altLang="ko-KR" sz="17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name;//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고객 이름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phone;//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 번호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list&lt;Menu*&gt; selection;</a:t>
            </a:r>
          </a:p>
          <a:p>
            <a:r>
              <a:rPr lang="en-US" altLang="ko-KR" sz="17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7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목록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Total;//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총액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static </a:t>
            </a:r>
            <a:r>
              <a:rPr lang="en-US" altLang="ko-KR" sz="17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CTnumber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주문번호</a:t>
            </a:r>
            <a:endParaRPr lang="en-US" altLang="ko-KR" sz="17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4946857" y="4799209"/>
            <a:ext cx="2617200" cy="5740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 (virtual)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이름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가격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크기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매장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포장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3840177" y="5792361"/>
            <a:ext cx="1029714" cy="8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커피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샷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원두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5107126" y="5787901"/>
            <a:ext cx="1029714" cy="880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스무디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토핑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7641023" y="5787901"/>
            <a:ext cx="1029714" cy="880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디저트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종류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4BE512-706D-A2FF-A6CA-4817335058E8}"/>
              </a:ext>
            </a:extLst>
          </p:cNvPr>
          <p:cNvSpPr/>
          <p:nvPr/>
        </p:nvSpPr>
        <p:spPr>
          <a:xfrm>
            <a:off x="6374075" y="5787901"/>
            <a:ext cx="1029714" cy="880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에이드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(fruit)</a:t>
            </a:r>
          </a:p>
        </p:txBody>
      </p:sp>
      <p:cxnSp>
        <p:nvCxnSpPr>
          <p:cNvPr id="31" name="꺾인 연결선 30"/>
          <p:cNvCxnSpPr>
            <a:stCxn id="27" idx="0"/>
            <a:endCxn id="26" idx="2"/>
          </p:cNvCxnSpPr>
          <p:nvPr/>
        </p:nvCxnSpPr>
        <p:spPr>
          <a:xfrm rot="5400000" flipH="1" flipV="1">
            <a:off x="5095673" y="4632578"/>
            <a:ext cx="419145" cy="19004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9" idx="0"/>
            <a:endCxn id="26" idx="2"/>
          </p:cNvCxnSpPr>
          <p:nvPr/>
        </p:nvCxnSpPr>
        <p:spPr>
          <a:xfrm rot="16200000" flipV="1">
            <a:off x="6998327" y="4630347"/>
            <a:ext cx="414685" cy="19004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30" idx="0"/>
            <a:endCxn id="26" idx="2"/>
          </p:cNvCxnSpPr>
          <p:nvPr/>
        </p:nvCxnSpPr>
        <p:spPr>
          <a:xfrm rot="16200000" flipV="1">
            <a:off x="6364853" y="5263821"/>
            <a:ext cx="414685" cy="63347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8" idx="0"/>
            <a:endCxn id="26" idx="2"/>
          </p:cNvCxnSpPr>
          <p:nvPr/>
        </p:nvCxnSpPr>
        <p:spPr>
          <a:xfrm rot="5400000" flipH="1" flipV="1">
            <a:off x="5731378" y="5263822"/>
            <a:ext cx="414685" cy="63347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906357" y="1606826"/>
            <a:ext cx="7331286" cy="11620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list&lt;Menu*&gt; selection;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682862" y="2205494"/>
            <a:ext cx="5790976" cy="0"/>
            <a:chOff x="1682862" y="5839172"/>
            <a:chExt cx="5790976" cy="0"/>
          </a:xfrm>
        </p:grpSpPr>
        <p:cxnSp>
          <p:nvCxnSpPr>
            <p:cNvPr id="53" name="직선 화살표 연결선 52"/>
            <p:cNvCxnSpPr/>
            <p:nvPr/>
          </p:nvCxnSpPr>
          <p:spPr>
            <a:xfrm>
              <a:off x="1682862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>
              <a:off x="2766568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>
              <a:off x="3850274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>
              <a:off x="4933980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>
              <a:off x="6017686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>
              <a:off x="7101392" y="5839172"/>
              <a:ext cx="3724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/>
        </p:nvGrpSpPr>
        <p:grpSpPr>
          <a:xfrm rot="10800000">
            <a:off x="1682862" y="2482416"/>
            <a:ext cx="5790976" cy="0"/>
            <a:chOff x="1682862" y="6093296"/>
            <a:chExt cx="5790976" cy="0"/>
          </a:xfrm>
        </p:grpSpPr>
        <p:cxnSp>
          <p:nvCxnSpPr>
            <p:cNvPr id="60" name="직선 화살표 연결선 59"/>
            <p:cNvCxnSpPr/>
            <p:nvPr/>
          </p:nvCxnSpPr>
          <p:spPr>
            <a:xfrm>
              <a:off x="1682862" y="6093296"/>
              <a:ext cx="37244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>
              <a:off x="2766568" y="6093296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3850274" y="6093296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4933980" y="6093296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6017686" y="6093296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7101392" y="6093296"/>
              <a:ext cx="3724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222718" y="2024842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Node2</a:t>
            </a:r>
          </a:p>
          <a:p>
            <a:pPr algn="ctr"/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Menu*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5306424" y="2024842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Node3</a:t>
            </a:r>
          </a:p>
          <a:p>
            <a:pPr algn="ctr"/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Menu*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139012" y="2024842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Node1</a:t>
            </a:r>
          </a:p>
          <a:p>
            <a:pPr algn="ctr"/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Menu*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2055306" y="2024842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Node0</a:t>
            </a:r>
          </a:p>
          <a:p>
            <a:pPr algn="ctr"/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Menu*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6390130" y="2024842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Node4</a:t>
            </a:r>
          </a:p>
          <a:p>
            <a:pPr algn="ctr"/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Menu*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473838" y="2024842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</a:t>
            </a:r>
          </a:p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Node5</a:t>
            </a:r>
          </a:p>
          <a:p>
            <a:pPr algn="ctr"/>
            <a:r>
              <a:rPr lang="en-US" altLang="ko-KR" sz="12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Menu*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971600" y="2024842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SEL</a:t>
            </a:r>
            <a:endParaRPr lang="ko-KR" altLang="en-US" sz="20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3" name="직선 화살표 연결선 72"/>
          <p:cNvCxnSpPr>
            <a:stCxn id="69" idx="2"/>
            <a:endCxn id="74" idx="0"/>
          </p:cNvCxnSpPr>
          <p:nvPr/>
        </p:nvCxnSpPr>
        <p:spPr>
          <a:xfrm>
            <a:off x="2410937" y="2644006"/>
            <a:ext cx="0" cy="582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2055306" y="3226407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Coffee</a:t>
            </a:r>
          </a:p>
          <a:p>
            <a:pPr algn="ctr"/>
            <a:r>
              <a:rPr lang="ko-KR" altLang="en-US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5" name="직선 화살표 연결선 74"/>
          <p:cNvCxnSpPr>
            <a:stCxn id="68" idx="2"/>
            <a:endCxn id="76" idx="0"/>
          </p:cNvCxnSpPr>
          <p:nvPr/>
        </p:nvCxnSpPr>
        <p:spPr>
          <a:xfrm>
            <a:off x="3494643" y="2644006"/>
            <a:ext cx="0" cy="582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139012" y="3226407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Ade</a:t>
            </a:r>
          </a:p>
          <a:p>
            <a:pPr algn="ctr"/>
            <a:r>
              <a:rPr lang="ko-KR" altLang="en-US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7" name="직선 화살표 연결선 76"/>
          <p:cNvCxnSpPr>
            <a:stCxn id="66" idx="2"/>
            <a:endCxn id="78" idx="0"/>
          </p:cNvCxnSpPr>
          <p:nvPr/>
        </p:nvCxnSpPr>
        <p:spPr>
          <a:xfrm>
            <a:off x="4578349" y="2644006"/>
            <a:ext cx="0" cy="565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222718" y="3209207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Dessert</a:t>
            </a:r>
          </a:p>
          <a:p>
            <a:pPr algn="ctr"/>
            <a:r>
              <a:rPr lang="ko-KR" altLang="en-US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79" name="직선 화살표 연결선 78"/>
          <p:cNvCxnSpPr>
            <a:stCxn id="67" idx="2"/>
            <a:endCxn id="80" idx="0"/>
          </p:cNvCxnSpPr>
          <p:nvPr/>
        </p:nvCxnSpPr>
        <p:spPr>
          <a:xfrm>
            <a:off x="5662055" y="2644006"/>
            <a:ext cx="0" cy="597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5306424" y="3241884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Frappe</a:t>
            </a:r>
          </a:p>
          <a:p>
            <a:pPr algn="ctr"/>
            <a:r>
              <a:rPr lang="ko-KR" altLang="en-US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1" name="직선 화살표 연결선 80"/>
          <p:cNvCxnSpPr>
            <a:stCxn id="70" idx="2"/>
            <a:endCxn id="82" idx="0"/>
          </p:cNvCxnSpPr>
          <p:nvPr/>
        </p:nvCxnSpPr>
        <p:spPr>
          <a:xfrm>
            <a:off x="6745761" y="2644006"/>
            <a:ext cx="0" cy="582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6390130" y="3226407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Dessert</a:t>
            </a:r>
            <a:endParaRPr lang="en-US" altLang="ko-KR" sz="12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83" name="직선 화살표 연결선 82"/>
          <p:cNvCxnSpPr>
            <a:stCxn id="71" idx="2"/>
            <a:endCxn id="84" idx="0"/>
          </p:cNvCxnSpPr>
          <p:nvPr/>
        </p:nvCxnSpPr>
        <p:spPr>
          <a:xfrm>
            <a:off x="7829469" y="2644006"/>
            <a:ext cx="0" cy="582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473838" y="3226407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</a:t>
            </a:r>
          </a:p>
          <a:p>
            <a:pPr algn="ctr"/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Ade</a:t>
            </a:r>
          </a:p>
          <a:p>
            <a:pPr algn="ctr"/>
            <a:r>
              <a:rPr lang="ko-KR" altLang="en-US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endParaRPr lang="ko-KR" altLang="en-US" sz="12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1181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Day12 - 1. list (container)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5958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&lt;list&gt;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input(int&amp; value)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(!(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value))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"Please enter again. : 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menu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product;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price;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size;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packaging;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menu(string _product = "water", int _price = 0, string _size = "Tall", bool _packaging = false)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:product(_product), price(_price), size(_size), packaging(_packaging) {}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void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menu)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Mega Kiosk ]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1. Coffee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2. Frappe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3. Ade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4. Dessert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5. Total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"10. Exit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"Enter the menu. : 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input(menu);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const int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getprice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const { return price;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order()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 품 명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product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   격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price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크    기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size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    장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((packaging == true) ? "○ \n" : "</a:t>
            </a:r>
            <a:r>
              <a:rPr lang="ko-KR" altLang="en-US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Ｘ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coffee : public menu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shot;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variety;  //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커피 품종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Arabica, Robusta,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Liberica</a:t>
            </a:r>
            <a:endParaRPr lang="en-US" altLang="ko-KR" sz="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coffee(string _product = "Americano", int _price = 1500, string _size = "Tall", bool _packaging = false, string _variety = "Arabica", int _shot = 2)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:menu(_product, _price, _size, _packaging), variety(_variety), shot(_shot) {}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void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menu)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Mega Kiosk ]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1. Americano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2. Cappuccino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3.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Coldbrew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4.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CafeMocha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"10. Previous menu...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"Enter the menu. : 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input(menu);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order()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menu::order();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샷    수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shot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커피품종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variety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Topping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product;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price;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Topping(string _product = "Whipping Cream", int _price = 500)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:product(_product), price(_price) {}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void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menu)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Mega Kiosk ]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1. Whipping Cream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2. Cubed Cheese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3. Jolly Pong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4. Cookies and Cream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"10. Previous menu...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"Enter the menu. : 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input(menu);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const int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getprice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const { return price;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info()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추가토핑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product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추가요금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price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frappe : public menu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Topping* topping; //</a:t>
            </a:r>
            <a:r>
              <a:rPr lang="ko-KR" altLang="en-US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토핑</a:t>
            </a:r>
            <a:endParaRPr lang="ko-KR" altLang="en-US" sz="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frappe(string _product = "Real chocolate frappe", int _price = 3900, string _size = "Tall", bool _packaging = false, Topping* _topping =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:menu(_product, _price, _size, _packaging), topping(_topping) {}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~frappe() { if (topping !=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 topping;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void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menu)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Mega Kiosk ]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1. Real chocolate frappe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2. Plain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pongcrush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3. Strawberry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Cheeseholic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4. Unicorn frappe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"10. Previous menu...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"Enter the menu. : 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input(menu);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setTopping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(Topping* _topping) { if (topping !=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 topping; topping = _topping;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order()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menu::order();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topping-&gt;info();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public menu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fruit; // 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(string _product = "Cherry Coke", int _price = 3000, string _size = "Tall", bool _packaging = false, string _fruit = "cherry")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:menu(_product, _price, _size, _packaging), fruit(_fruit) {}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void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menu)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Mega Kiosk ]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1. Ice Tea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2. Cherry Coke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3. Blue lemonade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4. Grapefruit Honey Black tea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"10. Previous menu...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"Enter the menu. : 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input(menu);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order()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menu::order();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    일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fruit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dessert : public menu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category; // 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종류 구분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dessert(string _product = "Plain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croiffle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int _price = 2500, string _size = "Tall", bool _packaging = false, string _category = "Bread")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:menu(_product, _price, _size, _packaging), category(_category) {}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void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menu)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Mega Kiosk ]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1. Plain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croiffle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2. Tiramisu Cake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3. Earl Grey Pound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4. Potato bread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"10. Previous menu...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"Enter the menu. : 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input(menu);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virtual void order()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menu::order();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    류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category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customer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static unsigned long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orderNum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name;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phone;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long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totalPrice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list&lt;menu*&gt;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menulist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customer(string _name = "Mega", string _phone = "010-0000-0000") :name(_name), phone(_phone),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totalPrice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(0) {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orderNum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menulist.clear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~customer() { for (auto&amp;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menulist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login()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메가 커피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Kiosk ]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(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이름과 연락처를 남겨주세요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.)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   </a:t>
            </a:r>
            <a:r>
              <a:rPr lang="ko-KR" altLang="en-US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름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name);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 </a:t>
            </a:r>
            <a:r>
              <a:rPr lang="ko-KR" altLang="en-US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락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처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phone);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info()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주문번호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orderNum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   </a:t>
            </a:r>
            <a:r>
              <a:rPr lang="ko-KR" altLang="en-US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름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name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 </a:t>
            </a:r>
            <a:r>
              <a:rPr lang="ko-KR" altLang="en-US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락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처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phone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totalmenu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for (auto&amp;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menulist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itr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-&gt;order();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(menu* item)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menulist.push_back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(item);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totalPrice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item-&gt;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getprice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const int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totalprice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const { return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totalPrice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endParaRPr lang="en-US" altLang="ko-KR" sz="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unsigned long customer::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orderNum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menu1 = 0, menu2 = 0, menu3 = 0;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customer*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customer;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-&gt;login();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(1)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menu::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(menu1);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(menu1)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1: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coffee::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(menu2);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switch (menu2)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1: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coffee("Americano", 1500, "Tall", true, "Arabica", 2));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2: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coffee("Cappuccino", 2700, "Grande", false, "Robusta", 4));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3: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coffee("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Coldbrew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3300, "Venti", true, "Robusta", 10));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4: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coffee("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CafeMocha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3700, "Grande", false, 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Liberica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6));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2: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frappe::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(menu2);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menu* choice =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switch (menu2)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1: choice = new frappe("Real chocolate frappe", 3900, "Tall", false);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2: choice = new frappe("Plain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pongcrush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3900, "Grande", true);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3: choice = new frappe("Strawberry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Cheeseholic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4500, "Venti", true);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4: choice = new frappe("Unicorn frappe", 4800, "Grande", false);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default: continue;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Topping::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(menu3);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Topping* topping =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switch (menu3)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1: topping = new Topping("Whipping Cream", 500);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2: topping = new Topping("Cubed Cheese", 1000);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3: topping = new Topping("Jolly Pong", 1500);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4: topping = new Topping("Cookies and Cream", 2000);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frappe* beverage = (frappe*)choice; //Down Casting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beverage-&gt;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setTopping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(topping);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(choice);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3: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(menu2);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switch (menu2)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1: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("Ice Tea", 2500, "Grande", true, "Peach"));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2: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("Cherry Coke", 3000, "Tall", false, "Cherry"));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3: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("Blue Lemonade", 3500, "Venti", false, "Lemon"));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4: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("Grapefruit Honey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Blacktea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3500, "Tall", true, "Grapefruit"));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4: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dessert::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(menu2);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switch (menu2) {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1: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dessert("Plain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croiffle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2500, "", true, "Bread"));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2: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dessert("Tiramisu Cake", 3000, "", false, "Cake"));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3: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dessert("Earl Grey Pound", 3500, "", true, "Bread"));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case 4: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addmenu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dessert("Potato bread", 3500, "", false, "Bread"));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5: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-&gt;info();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totalmenu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 금액 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totalprice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 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입니다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system("pause");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customer;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system("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Neworder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-&gt;login();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10: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 [ </a:t>
            </a:r>
            <a:r>
              <a:rPr lang="ko-KR" altLang="en-US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 \n\n\n";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exit(0);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42594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오버로딩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(Operator Overloading)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friend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오버로딩 개념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단항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연산자 오버로딩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797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오버로딩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(Operator Overloading)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외부에서 클래스 멤버로 접근하지 못하도록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private, protected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friend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선언으로 다른 클래스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(or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private, protected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허용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키워드로 명시하지 않은 경우 접근 불가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개별적으로 접근하고 싶은 곳 모두 키워드를 써야 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키워드를 클래스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(or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앞에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class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이름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//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Date;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원형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);//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friend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(Date &amp;d, Time &amp;t); 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멤버함수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특정 멤버함수만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선언하여 접근 허용 범위를 줄인다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멤버함수는 순서가 중요하다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(1) friend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선언될 멤버함수를 포함한 클래스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멤버함수를 선언할 클래스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(3)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 외부 정의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43507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friend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friend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선언된 클래스는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선언한 클래스의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멤버까지도 접근 가능하다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*/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Time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hour, min, sec;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Time(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s) : hour(h), min(m), sec(s) {}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2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friend class Date;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//friend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(Date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클래스는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멤버에 접근 가능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Date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month, day;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Date(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d) : year(y), month(m), day(d) {}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(Time&amp; t);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Date::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(Time&amp; t) 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오늘 날짜는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year &lt;&lt; "/" &lt;&lt; month &lt;&lt; "/" &lt;&lt; day &lt;&lt; "\n";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지금 시간은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t.hour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":"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t.min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":"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t.sec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Date D(2023,2,14);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Time T(10, 40, 15);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D.OutToday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3061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3" y="853968"/>
            <a:ext cx="770485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  friend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특정 멤버함수만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선언하여 접근 허용 범위를 줄인다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(class -&gt; method)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friend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멤버함수는 순서가 중요하다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(1) friend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선언될 멤버함수를 포함한 클래스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(2) friend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멤버함수를 선언할 클래스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(3) friend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 외부 정의*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Time; // ##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함수에서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클래스를 사용하기 때문에 선언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Date { //(1)friend 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선언될 멤버함수를 포함한 클래스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month, day;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Date(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d) : year(y), month(m), day(d) {}</a:t>
            </a:r>
          </a:p>
          <a:p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b="1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b="1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sz="1100" b="1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(Time&amp; t); // </a:t>
            </a:r>
            <a:r>
              <a:rPr lang="ko-KR" altLang="en-US" sz="1100" b="1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원형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##Time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클래스로 인식하기 위해 선언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Time { //(2) friend 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멤버함수를 선언할 클래스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hour, min, sec;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1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friend void Date::</a:t>
            </a:r>
            <a:r>
              <a:rPr lang="en-US" altLang="ko-KR" sz="11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sz="11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(Time&amp; t);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//Date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함수만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멤버에 접근할 수 있다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Time(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s) : hour(h), min(m), sec(s) {}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Date::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(Time&amp; t) { //(3) friend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 외부 정의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t.hour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15;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t.min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24;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t.sec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45;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오늘은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year &lt;&lt; "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month &lt;&lt; "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day &lt;&lt; "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일이며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지금 시간은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t.hour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":"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t.min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":"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t.sec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Date D(2023,2,14);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Time T(10, 35, 27);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D.OutToday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54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788625"/>
            <a:ext cx="770485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C++ </a:t>
            </a:r>
            <a:r>
              <a:rPr lang="ko-KR" altLang="en-US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개요</a:t>
            </a: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9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endParaRPr lang="en-US" altLang="ko-KR" sz="19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Overloading, Default Parameter, inline, namespace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bool, Pointer, Reference, 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auto</a:t>
            </a: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Range based for, </a:t>
            </a:r>
            <a:r>
              <a:rPr lang="en-US" altLang="ko-KR" sz="19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endParaRPr lang="en-US" altLang="ko-KR" sz="19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Dynamic Memory Allocation</a:t>
            </a:r>
          </a:p>
          <a:p>
            <a:pPr marL="457200" indent="-457200">
              <a:buAutoNum type="arabicPeriod"/>
            </a:pPr>
            <a:r>
              <a:rPr lang="en-US" altLang="ko-KR" sz="19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Struct</a:t>
            </a: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or Class </a:t>
            </a:r>
            <a:r>
              <a:rPr lang="ko-KR" altLang="en-US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 및 특징</a:t>
            </a:r>
            <a:endParaRPr lang="en-US" altLang="ko-KR" sz="19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Constructor &amp; Destructor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this, </a:t>
            </a:r>
            <a:r>
              <a:rPr lang="en-US" altLang="ko-KR" sz="19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static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Copy Constructor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(</a:t>
            </a:r>
            <a:r>
              <a:rPr lang="ko-KR" altLang="en-US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클래스</a:t>
            </a: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Inheritance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Polymorphism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Operator Overloading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Exception Handling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Smart Pointer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Template</a:t>
            </a:r>
          </a:p>
          <a:p>
            <a:pPr marL="457200" indent="-457200">
              <a:buAutoNum type="arabicPeriod"/>
            </a:pPr>
            <a:r>
              <a:rPr lang="en-US" altLang="ko-KR" sz="19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STL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56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Day02 - 5.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C++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형식으로 작성하기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Function Overloading [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오버로딩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함수이름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자료 형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개수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함수를 구분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5AD9E-D37F-809A-C51C-C8BE91F5BE63}"/>
              </a:ext>
            </a:extLst>
          </p:cNvPr>
          <p:cNvSpPr txBox="1"/>
          <p:nvPr/>
        </p:nvSpPr>
        <p:spPr>
          <a:xfrm>
            <a:off x="719571" y="1500299"/>
            <a:ext cx="77048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SUM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 a, char b) { return a + b; }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두 입력의 합 반환 함수</a:t>
            </a:r>
            <a:endParaRPr lang="en-US" altLang="ko-KR" sz="16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SUM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(double a, double b) { return a + b; }</a:t>
            </a:r>
            <a:endParaRPr lang="en-US" altLang="ko-KR" sz="16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SUM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 a, int b) { return a + b; }</a:t>
            </a:r>
            <a:endParaRPr lang="en-US" altLang="ko-KR" sz="16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b) { return (a &gt; b) ? a : b; }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큰 값 반환 함수</a:t>
            </a:r>
            <a:endParaRPr lang="en-US" altLang="ko-KR" sz="16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 a, char b) { return (a &gt; b) ? a : b; }</a:t>
            </a:r>
            <a:endParaRPr lang="en-US" altLang="ko-KR" sz="16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(double a, double b) { return (a &gt; b) ? a : b; }</a:t>
            </a:r>
          </a:p>
          <a:p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main() {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char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char_a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'A',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char_b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'B';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int_a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50,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int_b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30;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double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double_a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12.3456,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double_b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45.6789;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 비교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char_a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char_b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&lt;&lt;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 비교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int_a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int_b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&lt;&lt;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실수 비교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double_a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double_b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&lt;&lt;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 합계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SUM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char_a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char_b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&lt;&lt;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 합계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SUM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int_a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int_b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&lt;&lt;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실수 합계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SUM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double_a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double_b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&lt;&lt;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29080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 friend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전역함수는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선언한 클래스의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멤버까지도 접근 가능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객체지향에 위배되기 때문에 가급적 사용하지 않는 것이 원칙이다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특별한 경우에 전역함수를 자신의 멤버함수처럼 필요할 때 선언한다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*/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Date; //Time 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클래스에서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매개변수로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Date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클래스를 사용하기 때문에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Date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선언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Time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hour, min, sec;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friend void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(Date&amp; d, Time&amp; t);  // friend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원형 선언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(Data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클래스 사용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11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hour = 0,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min = 0,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sec = 0) : hour(hour), min(min), sec(sec) {}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Date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month, day;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friend void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(Date&amp; d, Time&amp; t);  // friend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원형 선언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Date(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month,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day) : year(year), month(month), day(day) {}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(Date&amp; d, Time&amp; t)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//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Time class private :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hour, min, sec; &amp; Date class private: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year, month, day;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 가능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오늘은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d.year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"/"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d.month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"/"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d.day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", "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t.hour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":"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t.min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":"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t.sec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Date d(2023,02,14); // Date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 t(10,30,28); // Time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outToday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(d, t); //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 함수 호출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9706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233088" y="4173144"/>
            <a:ext cx="1176716" cy="6480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09804" y="4173144"/>
            <a:ext cx="450792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86757" y="4173144"/>
            <a:ext cx="446331" cy="648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오버로딩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(Operator Overloading)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오버로딩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 멤버함수의 연산자 적용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객체를 다양한 연산자로 직관적인 기능 구현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double, char…)]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"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[+,-,*,/,+=,++,--,…]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이름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을 정의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 형식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이름 호출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 p1(1,1), p2(2,2);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p1.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operator+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(p2);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 이용 호출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 p1(1,1), p2(2,2);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 p3 = p1</a:t>
            </a:r>
            <a:r>
              <a:rPr lang="en-US" altLang="ko-KR" b="1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+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p2;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p1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p2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p1.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operator+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(p2)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 오버로딩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p1.operator+(p2);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 오버로딩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operator+(p1, p2);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교환법칙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멤버함수가 전역함수보다 우선시 호출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644008" y="1916832"/>
            <a:ext cx="4176464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private: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600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x, y;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public: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Point(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x = 0,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y = 0) : x(x), y(y) {}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Point operator+ (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Point&amp; r) {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Point temp;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temp.x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this-&gt;x +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r.x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temp.y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this-&gt;y +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r.y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return temp;</a:t>
            </a:r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Point operator- (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Point&amp; r) {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Point temp;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temp.x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this-&gt;x -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r.x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temp.y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this-&gt;y -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r.y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return temp;</a:t>
            </a:r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97534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오버로딩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(Operator Overloading)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단항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연산자 오버로딩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줄에서 먼저 연산처리 후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변경된 값으로 다음을 진행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p1(1,1);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p1; // p1.operator++();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++++++++++p1;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//(++(++(++(++(++p1)))));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같다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p1.operator++()]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.operator++()]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.operator++())]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.operator++())]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.operator++()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후치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연산자 구분 키워드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줄 연산 모두 종료 후 증감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임시 객체의 값으로 해당 줄 연산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호출한 객체의 값은 증감 처리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p1(1,1), p2;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p1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p1.operator++();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p2 = p1++;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//p1( 2 , 2 ), p2( 1 , 1 )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499992" y="3594031"/>
            <a:ext cx="3924436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후치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연산자 오버로딩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 operator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Point temp;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temp.x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x;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temp.y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y;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x += 1;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y += 1;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return temp;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499992" y="1128936"/>
            <a:ext cx="3924436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전치 연산자 오버로딩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Point&amp; operator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x += 1;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y += 1;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return *this;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}//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반환값이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 객체자기 자신</a:t>
            </a:r>
          </a:p>
        </p:txBody>
      </p:sp>
    </p:spTree>
    <p:extLst>
      <p:ext uri="{BB962C8B-B14F-4D97-AF65-F5344CB8AC3E}">
        <p14:creationId xmlns:p14="http://schemas.microsoft.com/office/powerpoint/2010/main" val="37108243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922563"/>
            <a:ext cx="7704857" cy="56665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전역함수에 의한 오버로딩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Point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 = 0,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 = 0) : x(x), y(y) {}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operator+ (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Point&amp; r) { // Point + Point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Point temp;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temp.x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this-&gt;x +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r.x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temp.y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this-&gt;y +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r.y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temp;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operator- (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Point&amp; r) {  // Point - Point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Point temp;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temp.x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this-&gt;x -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r.x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temp.y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this-&gt;y -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r.y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temp;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Point&amp; operator++() {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x += 1;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y += 1;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*this;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}//</a:t>
            </a:r>
            <a:r>
              <a:rPr lang="ko-KR" altLang="en-US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반환값이</a:t>
            </a:r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 객체자기 자신</a:t>
            </a:r>
          </a:p>
          <a:p>
            <a:r>
              <a:rPr lang="ko-KR" altLang="en-US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 operator++(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Point temp;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temp.x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x;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temp.y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y;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x += 1;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y += 1;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temp;</a:t>
            </a:r>
          </a:p>
          <a:p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GetX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x;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GetY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y;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접근 허용</a:t>
            </a:r>
            <a:endParaRPr lang="en-US" altLang="ko-KR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 Point operator+(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value,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Point&amp; r);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friend Point operator-(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value,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Point&amp; r);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 operator+(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value,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Point&amp; r) {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return Point(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r.x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value,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r.y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value); } // Value + Point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 operator-(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value,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Point&amp; r) {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return Point(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r.x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 value,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r.y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 value); } // Value + Point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첫 번째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x, y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입력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x &gt;&gt; y;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p1(x, y);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p2 = 10 + p1; //10.operator+(p1) //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불가능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operator+(10, p1) //</a:t>
            </a:r>
            <a:r>
              <a:rPr lang="ko-KR" altLang="en-US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 오버로딩으로 해결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"p1(" &lt;&lt; p1.GetX() &lt;&lt; ", " &lt;&lt; p1.GetY() &lt;&lt; ")\n";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"p2(" &lt;&lt; p2.GetX() &lt;&lt; ", " &lt;&lt; p2.GetY() &lt;&lt; ")\n";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++++++p1;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p1.GetX() &lt;&lt; ", " &lt;&lt; p1.GetY() &lt;&lt; "\n";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p1++;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p1.GetX() &lt;&lt; ", " &lt;&lt; p1.GetY() &lt;&lt; "\n";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8828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오버로딩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(Operator Overloading)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568504"/>
              </p:ext>
            </p:extLst>
          </p:nvPr>
        </p:nvGraphicFramePr>
        <p:xfrm>
          <a:off x="1434941" y="1059068"/>
          <a:ext cx="6274118" cy="5394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64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206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70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구분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연산자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94275">
                <a:tc rowSpan="10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오버로딩</a:t>
                      </a:r>
                      <a:endParaRPr lang="en-US" altLang="ko-KR" sz="14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불가능한</a:t>
                      </a:r>
                      <a:endParaRPr lang="en-US" altLang="ko-KR" sz="14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연산자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.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멤버 접근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algn="ctr"/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.*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멤버 포인터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::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범위 지정자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?: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항 연산자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sizeof</a:t>
                      </a:r>
                      <a:endParaRPr lang="en-US" sz="1400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Byte </a:t>
                      </a:r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크기 계산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typeid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RTTI </a:t>
                      </a:r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연산자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static_cast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type casting</a:t>
                      </a:r>
                      <a:endParaRPr lang="ko-KR" altLang="en-US" sz="1400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dynamic_cast</a:t>
                      </a:r>
                      <a:endParaRPr lang="en-US" sz="1400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 </a:t>
                      </a:r>
                      <a:r>
                        <a:rPr lang="en-US" altLang="ko-KR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type casting</a:t>
                      </a:r>
                      <a:endParaRPr lang="ko-KR" altLang="en-US" sz="1400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const_cast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type casting</a:t>
                      </a:r>
                      <a:endParaRPr lang="ko-KR" altLang="en-US" sz="1400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retinterpret_cast</a:t>
                      </a:r>
                      <a:endParaRPr lang="en-US" sz="1400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type casting</a:t>
                      </a:r>
                      <a:endParaRPr lang="ko-KR" altLang="en-US" sz="1400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275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멤버함수로만</a:t>
                      </a:r>
                      <a:endParaRPr lang="en-US" altLang="ko-KR" sz="14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오버로딩</a:t>
                      </a:r>
                      <a:endParaRPr lang="en-US" altLang="ko-KR" sz="14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가능한</a:t>
                      </a:r>
                      <a:endParaRPr lang="en-US" altLang="ko-KR" sz="14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연산자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=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대입 연산자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()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함수 호출 연산자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[]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배열 접근 연산자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275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-&gt;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멤버 접근 포인터 연산자</a:t>
                      </a:r>
                    </a:p>
                  </a:txBody>
                  <a:tcPr marL="66675" marR="66675" marT="66675" marB="66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9512" y="6453336"/>
            <a:ext cx="8640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hlinkClick r:id="rId3"/>
              </a:rPr>
              <a:t>https://learn.microsoft.com/ko-kr/cpp/cpp/operator-overloading?view=msvc-170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5586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오버로딩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(Operator Overloading)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 오버로딩 주의사항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기능을 그 어떤 사람이 보더라도 같은 의미로 통할 수 있도록 작성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직관적이고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일반적으로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객체에 따라 같은 연산자를 다르게 처리하면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.......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연산자의 우선순위와 결합성은 바뀌지 않는다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결합성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 처리 순서 왼쪽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왼쪽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매개변수의 디폴트 값 설정이 불가능하다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연산자의 기본 기능을 오버로딩 할 수는 없다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87519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클래스 이름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stdio.h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class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public:</a:t>
            </a: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operator&lt;&lt;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                                    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printf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("%s",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*this;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}</a:t>
            </a: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operator&lt;&lt;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i)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printf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("%d", i); 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*this;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}</a:t>
            </a: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operator&lt;&lt;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(double d)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printf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("%f", d);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*this;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}</a:t>
            </a: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operator&lt;&lt;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 c)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printf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("%c", c);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*this;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}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};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///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'\n';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줄 바꿈 문자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"Hello World" &lt;&lt; ", " &lt;&lt; 3.14 &lt;&lt; ", " &lt;&lt;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100 &lt;&lt; ", " &lt;&lt; 'Q' &lt;&lt;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7113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61676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altLang="ko-KR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입력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출력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객체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객체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-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istream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이나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변경이 불가능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멤버함수에 의한 오버로딩은 불가능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전역함수의 의한 오버로딩으로 처리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Point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 = 0,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 = 0) : x(x), y(y) {}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SetX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x) { this-&gt;x = x;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SetY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y) { this-&gt;y = y;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GetX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x;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GetY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y; 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friend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operator&lt;&lt;(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out, Point&amp; p); //friend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istream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operator&gt;&gt;(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istream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in, Point&amp; p);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operator&lt;&lt;(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out, Point&amp; p) { out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p.x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", " &lt;&lt;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p.y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 out; } //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</a:t>
            </a:r>
          </a:p>
          <a:p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istream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operator&gt;&gt;(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istream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in, Point&amp; p) { in &gt;&gt;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p.x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p.y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 in; } //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 x, y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입력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공백구분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x &gt;&gt; y;</a:t>
            </a:r>
          </a:p>
          <a:p>
            <a:endParaRPr lang="en-US" altLang="ko-KR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p1(x, y); //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</a:t>
            </a:r>
          </a:p>
          <a:p>
            <a:endParaRPr lang="ko-KR" altLang="en-US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"p1( " &lt;&lt; p1 &lt;&lt; ")\n";  //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 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출력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cout.opearator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&lt;&lt;(p1); //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불가능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표준 클래스에 멤버 함수 정의 불가능</a:t>
            </a:r>
          </a:p>
          <a:p>
            <a:r>
              <a:rPr lang="ko-KR" altLang="en-US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operator&lt;&lt;(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p1); //</a:t>
            </a:r>
            <a:r>
              <a:rPr lang="ko-KR" altLang="en-US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전역함수에 의한 오버로딩으로 해결</a:t>
            </a:r>
          </a:p>
          <a:p>
            <a:endParaRPr lang="ko-KR" altLang="en-US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 p2; //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객체생성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 x, y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입력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공백구분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";</a:t>
            </a:r>
          </a:p>
          <a:p>
            <a:endParaRPr lang="en-US" altLang="ko-KR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p2; //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전역함수에 의한 오버로딩으로 해결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"p2( " &lt;&lt; p2 &lt;&lt; ")\n"; //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  </a:t>
            </a:r>
            <a:r>
              <a:rPr lang="ko-KR" altLang="en-US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출력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operator&lt;&lt;(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p2); //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전역함수에 의한 오버로딩으로 해결</a:t>
            </a:r>
          </a:p>
          <a:p>
            <a:endParaRPr lang="ko-KR" altLang="en-US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ko-KR" altLang="en-US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5074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34329" y="853968"/>
            <a:ext cx="84753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friend,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 오버로딩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(Operator Overloading)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활용한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작성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현재시간 입력 받아 시계 표현하기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time.h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// time() : 1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 단위 반환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Time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hours; 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minutes; 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sec; 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 = 0,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 = 0,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 = 0) :hours(h), minutes(m), sec(s) {}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Show()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Time&amp;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operator+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s) {} 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 증가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operator+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Time&amp; t)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{} 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시간 더하기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operator-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Time&amp; t)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{} 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시간 빼기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operator*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(double multiple)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{} 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실수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시간 곱하기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friend Time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operator*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(double m,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Time&amp; t){} //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실수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교환법칙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friend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operator&lt;&lt;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Time&amp; t) {} //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56397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Day13 - 2.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980728"/>
            <a:ext cx="7704856" cy="549800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iomanip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Windows.h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// Sleep()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Time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hours;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minutes;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sec;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 = 0,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 = 0,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 = 0) :hours(h), minutes(m), sec(s) {}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Show()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hours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minutes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sec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Time&amp; operator+(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s) { //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s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 증가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sec += s;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minutes += sec /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hours += minutes /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hours %= 24;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minutes %=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sec %=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*this;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operator+(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Time&amp; t)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//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시간 더하기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 sum;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sum.sec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sec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t.sec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sum.minutes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minutes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t.minutes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sum.sec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sum.hours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hours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t.hours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sum.minutes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sum.hours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%= 24;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sum.minutes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%=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sum.sec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%=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sum;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operator-(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Time&amp; t)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//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시간 빼기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 diff;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long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tot1, tot2, tot3;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tot1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t.sec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+ 60 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t.minutes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+ 3600 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t.hours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tot2 = sec + 60 * minutes + 3600 * hours;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tot3 = ((tot2 - tot1) &gt; 0) ? (tot2 - tot1) : (tot1 - tot2);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diff.sec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(tot3 % 60);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tot3 /=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diff.minutes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tot3 %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tot3 /=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diff.hours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tot3;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diff;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operator*(double multiple)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//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* 실수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시간 곱하기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tot3 = multiple * (sec + 60 * minutes + 3600 * hours);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Time result;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result.sec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tot3 %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tot3 /=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result.minutes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tot3 %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tot3 /= 60;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result.hours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tot3;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result;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friend Time operator*(double m,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Time&amp; t) { //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실수 * 객체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교환법칙</a:t>
            </a:r>
            <a:endParaRPr lang="ko-KR" altLang="en-US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t * m;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friend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operator&lt;&lt;(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ostream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out,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Time&amp; t) { //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out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(3)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t.hours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(3)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t.minutes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(3)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t.sec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out;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WakeUp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(6, 30);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attendance(10, 00);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closing(19, 00);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study(22, 30);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Time sleep(23, 45);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time_t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 = time(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//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현재 시간 추출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tm real;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localtime_s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(&amp;real, &amp;t); //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현재 시간 환산 후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real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realtime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real.tm_hour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real.tm_min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real.tm_sec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현재 시간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realtime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기상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WakeUp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출근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attendance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2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근무 시간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attendance - closing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퇴근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closing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3 &lt;&lt; " 2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 근무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(attendance - closing) + (attendance - closing)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공부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study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4 &lt;&lt; " 5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 근무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5 * (attendance - closing)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꿀잠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sleep +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5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Sleep(1000);// 1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 지연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7756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Day02 - 1. Function Overloading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Function Overloading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Overloading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호출 순서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(1) Exactly Matching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전달하는 매개변수와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정확하게 일치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하는 타입이 있는지 찾는다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 fontAlgn="base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(2) Promotion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데이터의 손실이 없는 방향으로의 변환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가능한 함수가 있는지 찾는다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형으로 전달 시 데이터의 손실 없어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 함수 호출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(3) Standard Conversion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표준 타입들 간에는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암시적인 형 변환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발생한다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형으로 전달 시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데이터의 손실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있지만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 함수 호출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(4) User Define Conversion Operator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사용자가 정의한 변환 연산자가 있다면 이것을 사용해서 변환을 한 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함수를 찾는다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 fontAlgn="base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(5) Variable Argument Function ( '</a:t>
            </a:r>
            <a:r>
              <a:rPr lang="en-US" altLang="ko-KR" sz="1800" b="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…'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가변 파라미터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수량이 정해지지 않은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매개변수로 갖는 함수는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타입이나 개수에 상관없이 호출된다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18886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종료 함수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try, throw, catch 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Stack Unwinding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14794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 처리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Exception Handling )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구현한 코드가 의도와 논리에 맞지 않는 예외 상황을 처리하는 과정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 상황을 미리 예상하여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조건문으로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비정상적인 프로그램 종료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진행 유지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성공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실패 반환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return true(1) or false(0) 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에러코드 사용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전역변수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stdlib.h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errno.h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#define EXIT_SUCCESS 0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정상 종료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#define EXIT_FAILURE 1 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에러 종료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함수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exit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_Code);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_exit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_Code);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_Exit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_Code);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quick_exit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_Code);</a:t>
            </a: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디버그 에러 호출 함수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abort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(void); </a:t>
            </a:r>
          </a:p>
        </p:txBody>
      </p:sp>
    </p:spTree>
    <p:extLst>
      <p:ext uri="{BB962C8B-B14F-4D97-AF65-F5344CB8AC3E}">
        <p14:creationId xmlns:p14="http://schemas.microsoft.com/office/powerpoint/2010/main" val="380435245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19572" y="5943882"/>
            <a:ext cx="7704856" cy="6962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 처리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구현한 코드가 의도와 논리에 맞지 않는 예외 상황을 처리하는 과정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try : try{ }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영역에서 예외가 있는지 확인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throw : try { }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영역에서 예외가 발생하면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throw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catch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이동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 throw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이후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catch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까지 코드는 모두 건너뛴다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]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catch : throw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넘어온 인자를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catch { }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영역에서 예외처리 실행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9572" y="3787001"/>
            <a:ext cx="7704856" cy="14971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9572" y="5284834"/>
            <a:ext cx="7704856" cy="6549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25050" y="4425304"/>
            <a:ext cx="5755542" cy="2205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3038" y="4651466"/>
            <a:ext cx="6192688" cy="6186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2885293"/>
            <a:ext cx="77048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main(void)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a, b;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try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try{ }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영역에서 예외가 있는지 탐색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속력 계산기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거리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km /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시간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hour) ] 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a &gt;&gt; b;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(b &lt;= 0)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throw b;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 발생시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throw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변수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catch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파라미터로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보냄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 &lt;&lt; " km, " &lt;&lt; b &lt;&lt; " hour 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 없을 경우만 실행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속력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a / b &lt;&lt; " km/hour 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(double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expn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en-US" altLang="ko-KR" sz="1400" dirty="0" err="1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expn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(throw)::b //throw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값을 보내면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catch{ }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영역이 실행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시간은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보다 커야 합니다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값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expn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4" name="오른쪽으로 구부러진 화살표 3"/>
          <p:cNvSpPr/>
          <p:nvPr/>
        </p:nvSpPr>
        <p:spPr>
          <a:xfrm>
            <a:off x="237823" y="5085184"/>
            <a:ext cx="661769" cy="1130616"/>
          </a:xfrm>
          <a:prstGeom prst="curv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왼쪽으로 구부러진 화살표 5"/>
          <p:cNvSpPr/>
          <p:nvPr/>
        </p:nvSpPr>
        <p:spPr>
          <a:xfrm rot="19411359">
            <a:off x="7843881" y="4137680"/>
            <a:ext cx="532681" cy="1347788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0613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try{ }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영역에서 실행한 함수 안에서도 예외처리 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9572" y="3410394"/>
            <a:ext cx="7704856" cy="6303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72" y="4041012"/>
            <a:ext cx="7704856" cy="10653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9572" y="1702583"/>
            <a:ext cx="7704856" cy="8580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55673" y="1922767"/>
            <a:ext cx="4525785" cy="2205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9572" y="5105651"/>
            <a:ext cx="7704856" cy="8424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223300"/>
            <a:ext cx="77048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hmean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(double a, double b)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(a == -b)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throw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"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hmean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매개변수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a=-b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에러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!";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throw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2.0 * a * b / (a + b);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x, y, z;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수를 입력하세요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x &gt;&gt; y)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try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try{ }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영역에서 예외가 있는지 탐색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z =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hmean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(x, y);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catch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s) {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 처리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 = (throw)::"~~~"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수를 입력하세요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continue;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x &lt;&lt; " and " &lt;&lt; y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조화평균 값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" &lt;&lt; z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숫자 이외 종료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수를 입력하세요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12" name="오른쪽으로 구부러진 화살표 11"/>
          <p:cNvSpPr/>
          <p:nvPr/>
        </p:nvSpPr>
        <p:spPr>
          <a:xfrm>
            <a:off x="323528" y="3856642"/>
            <a:ext cx="661769" cy="1504851"/>
          </a:xfrm>
          <a:prstGeom prst="curv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 rot="1230715">
            <a:off x="5905998" y="1971895"/>
            <a:ext cx="644544" cy="2626459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72572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throw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전달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throw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개만 보낼 수 있어 객체를 활용해 다양한 정보를 한번에 전달 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500299"/>
            <a:ext cx="7704856" cy="49880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except1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e1;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e2;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except1(double a = 0, double b = 0) :e1(a), e2(b) {}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errmsg1()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a = -b ERROR! \n";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except2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e1;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e2;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except2(double a = 0, double b = 0) :e1(a), e2(b) {}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errmsg2()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a &gt; 0 , b &gt; 0 ERROR! \n";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hmean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(double a, double b) {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(a == -b) throw except1(a, b);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2.0 * a * b / (a + b);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gmean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(double a, double b) {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(a &lt; 0 || b &lt; 0) throw except2(a, b);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sqrt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 * b);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x, y, z1, z2;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수를 입력하세요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x &gt;&gt; y)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try {// try{ } </a:t>
            </a:r>
            <a:r>
              <a:rPr lang="ko-KR" altLang="en-US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영역에서 예외가 있는지 탐색</a:t>
            </a:r>
          </a:p>
          <a:p>
            <a:r>
              <a:rPr lang="ko-KR" altLang="en-US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z1 = </a:t>
            </a:r>
            <a:r>
              <a:rPr lang="en-US" altLang="ko-KR" sz="10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hmean</a:t>
            </a:r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(x, y);</a:t>
            </a:r>
          </a:p>
          <a:p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z2 = </a:t>
            </a:r>
            <a:r>
              <a:rPr lang="en-US" altLang="ko-KR" sz="10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gmean</a:t>
            </a:r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(x, y);</a:t>
            </a:r>
          </a:p>
          <a:p>
            <a:r>
              <a:rPr lang="en-US" altLang="ko-KR" sz="1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catch (except1&amp; s) {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s.errmsg1();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수를 입력하세요</a:t>
            </a:r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continue;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catch (except2&amp; s) {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s.errmsg2();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catch (...) { // </a:t>
            </a:r>
            <a:r>
              <a:rPr lang="ko-KR" altLang="en-US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위 </a:t>
            </a:r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catch </a:t>
            </a:r>
            <a:r>
              <a:rPr lang="ko-KR" altLang="en-US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제외 모든 예외 처리</a:t>
            </a:r>
          </a:p>
          <a:p>
            <a:r>
              <a:rPr lang="ko-KR" altLang="en-US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 수 없는 에러</a:t>
            </a:r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... " &lt;&lt; </a:t>
            </a:r>
            <a:r>
              <a:rPr lang="en-US" altLang="ko-KR" sz="10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x &lt;&lt; " and " &lt;&lt; y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조화평균 값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" &lt;&lt; z1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x &lt;&lt; " and " &lt;&lt; y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기하평균 값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" &lt;&lt; z2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숫자 이외 종료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"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수를 입력하세요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19269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363480"/>
              </p:ext>
            </p:extLst>
          </p:nvPr>
        </p:nvGraphicFramePr>
        <p:xfrm>
          <a:off x="228188" y="4078865"/>
          <a:ext cx="8687624" cy="250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955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2068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3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 err="1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logic_error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 err="1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runtime_error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 err="1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bad_exception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invalid_argument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runtime_error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bad_typeid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bad_alloc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domain_error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range_error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bad_cast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bad_exception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length_error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overflow_error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bad_optional_access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bad_exception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out_of_range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underflow_error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bad_expected_access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future_error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regex_error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bad_weak_ptr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system_error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bad_function_call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Error handling (Exception handling)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https://learn.microsoft.com/ko-kr/cpp/standard-library/stdexcept?view=msvc-170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1" y="1315633"/>
            <a:ext cx="38524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exception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hmean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(double a, double b)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if (a == -b)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throw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invalid_argument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("a = -b");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2.0 * a * b / (a + b);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gmean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(double a, double b)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if (a &lt; 0 || b &lt; 0)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throw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runtime_error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("a , b &gt; 0");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sqrt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(a * b);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72000" y="1315633"/>
            <a:ext cx="3852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try {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z1 =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hmean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(x, y), z2 =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gmean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(x, y);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}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catch (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invalid_argument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s.what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&lt;&lt;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continue;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catch (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runtime_error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s.what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&lt;&lt;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break;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catch (...) { //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다른 모든 에러 처리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 Unknown ";  break;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402811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&lt;exception&gt;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stdexcept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hmean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(double a, double b)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(a == -b)    throw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invalid_argument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("a = -b");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2.0 * a * b / (a + b);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gmean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(double a, double b)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(a &lt; 0 || b &lt; 0)    throw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runtime_error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("a , b &gt; 0");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sqrt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 * b);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x, y, z1, z2;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수를 입력하세요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x &gt;&gt; y) {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try { z1 =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hmean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(x, y), z2 =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gmean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(x, y); }</a:t>
            </a:r>
          </a:p>
          <a:p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catch (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exception&amp; s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s.what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continue; }</a:t>
            </a:r>
          </a:p>
          <a:p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catch (...) {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Unknown ";  break; } // </a:t>
            </a:r>
            <a:r>
              <a:rPr lang="ko-KR" altLang="en-US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다른 모든 에러 처리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x &lt;&lt; " and " &lt;&lt; y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조화평균 값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" &lt;&lt; z1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x &lt;&lt; " and " &lt;&lt; y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기하평균 값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" &lt;&lt; z2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[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숫자 이외 종료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수를 입력하세요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240926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 Unwinding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179534"/>
            <a:ext cx="7704856" cy="542456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&lt;exception&gt;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err1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err1() {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"err1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~err1() {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"err1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err2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err2() {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"err2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~err2() {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"err2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err3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err3() {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"err3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~err3() {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"err3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test1()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err1 a;  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throw </a:t>
            </a:r>
            <a:r>
              <a:rPr lang="en-US" altLang="ko-KR" sz="105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logic_error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 ERROR !! ");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err1 b;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test2()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err2 a;  test1(); err2 b;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test3()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err3* a = new err3;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test2(); err3 b;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05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try { test3(); }</a:t>
            </a:r>
          </a:p>
          <a:p>
            <a:r>
              <a:rPr lang="en-US" altLang="ko-KR" sz="105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catch (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5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exception&amp; e) { 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e.what</a:t>
            </a:r>
            <a:r>
              <a:rPr lang="en-US" altLang="ko-KR" sz="105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15460" y="855386"/>
            <a:ext cx="5108968" cy="32216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 memory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412968" y="1459134"/>
            <a:ext cx="4913952" cy="2506726"/>
            <a:chOff x="3618488" y="1548865"/>
            <a:chExt cx="4913952" cy="2506726"/>
          </a:xfrm>
        </p:grpSpPr>
        <p:sp>
          <p:nvSpPr>
            <p:cNvPr id="25" name="직사각형 24"/>
            <p:cNvSpPr/>
            <p:nvPr/>
          </p:nvSpPr>
          <p:spPr>
            <a:xfrm>
              <a:off x="3618488" y="2971137"/>
              <a:ext cx="1625865" cy="2948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test3()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420677" y="2831012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err3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618488" y="2330063"/>
              <a:ext cx="1625865" cy="2948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test2()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420677" y="218993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err2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618488" y="1688990"/>
              <a:ext cx="1625865" cy="2948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test1()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420677" y="1548865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err1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906575" y="2331631"/>
              <a:ext cx="1625865" cy="2948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test2()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148034" y="2191506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err2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906575" y="1690558"/>
              <a:ext cx="1625865" cy="2948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test1()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148034" y="1550433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err1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906575" y="2972704"/>
              <a:ext cx="1625865" cy="2948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test3()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48034" y="2832579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err3 </a:t>
              </a:r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420677" y="3478968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main()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148034" y="3480535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try{}catch{}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35" name="번개 34"/>
          <p:cNvSpPr/>
          <p:nvPr/>
        </p:nvSpPr>
        <p:spPr>
          <a:xfrm>
            <a:off x="4225900" y="1189926"/>
            <a:ext cx="362402" cy="434931"/>
          </a:xfrm>
          <a:prstGeom prst="lightningBol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37641" y="12966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에러발생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373913" y="4087464"/>
            <a:ext cx="49920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리소스 소유 객체가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scope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나가면 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소멸자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자동 호출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리소스 반환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RAII(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esource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cquisition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nitialization)</a:t>
            </a:r>
          </a:p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SBRM(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cope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ound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esource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anagemnet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스코프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영역에서의 자원 관리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heap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할당 해제 실패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-&gt; memory leak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2042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실수형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변수에 값을 입력 받지 못 할 경우 예외처리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… )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input(double&amp; i)  //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저장하지 않는 상황을 예외처리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기울기 구하는 함수 예외처리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분모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예외처리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 slop(Point&amp; p1, Point&amp; p2,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ERR)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Point 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x,y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좌표를 표현한 객체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ERR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기울기 오류 코드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 10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0~value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까지 정수 합 구하기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(0 ≤ value ≤ 500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범위 밖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-1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sum(long value);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조건 예외처리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&lt;exception&gt;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예외처리 객체 사용하기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71189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Day14 - 1.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예외처리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Exception Handling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3852428" cy="574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Point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input(double&amp;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숫자를 입력 해 주세요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(!(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)) {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while (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 return;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"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slop(Point&amp; p1, Point&amp; p2,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ERR)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(p1.x == p2.x) { ERR = 10; return 0;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double(p1.y - p2.y) / (p1.x - p2.x);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sum(long value)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(value == 0) return 0;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if (value &lt; 0) return -1;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if (value &gt; 500) return -1;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value + sum(value - 1);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value, Slop;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A1 = { 5, 7 }, A2 = { 5, 10 };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ERROR = 0;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input(value);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Slop = slop(A1, A2, ERROR);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(ERROR != 10)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Slop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"ERROR!"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sum(-100)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sum(10)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sum(600)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572000" y="853968"/>
            <a:ext cx="38524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&lt;exception&gt;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Point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input(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숫자를 입력 해 주세요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(!(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while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 throw exception("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숫자 입력 오류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slop(Point&amp; p1, Point&amp; p2,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ERR)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(p1.x == p2.x) { throw exception("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오류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P1=P2 ");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double(p1.y - p2.y) / (p1.x - p2.x);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sum(long value)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(value == 0) return 0;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if (value &lt; 0) throw exception(" value &lt; 0 ");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if (value &gt; 500) throw exception(" 500 &lt; value ");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value + sum(value - 1);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step = 5;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(step--) try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double Slop;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Point A1 = { 5, 7 }, A2 = { 5, 10 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ERROR = 0;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input(value);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Slop = slop(A1, A2, ERROR);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Slop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sum(value)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catch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exception&amp; e)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e.what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continue;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01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Day02 - 5.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square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오버로딩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정수의 제곱을 구해 리턴 하는 함수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square(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a) ;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실수의 제곱을 구해 리턴 하는 함수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square(double a);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오버로딩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일을 인수로 날짜를 출력하는 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날짜 구분 기호는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'/')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date(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year,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month,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day); 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//date(2022, 01, 01);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일과 구분 기호를 인수로 날짜를 출력하는 함수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date(int year, int month, int day, const char* separate);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date(2022, 01, 01, "★");</a:t>
            </a:r>
          </a:p>
          <a:p>
            <a:pPr marL="342900" indent="-342900">
              <a:buAutoNum type="arabicPeriod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getTotal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오버로딩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getTotal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: 1 ~ 100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합계를 구해 리턴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getTotal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x) : x ~ 100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합계를 구해 리턴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getTotal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y) : x ~ y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합계를 구해 리턴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99419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Day15 -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스마트 포인터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Smart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Pointer )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unique_ptr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shared_ptr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weak_ptr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66849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Day15 - 1.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스마트 포인터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스마트 포인터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포인터처럼 동작하는 클래스 템플릿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사용이 끝난 메모리를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자동 해제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즉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누수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(memory leak)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로부터 프로그램의 안전성을 보장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object { 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예제 클래스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j;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object(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 = 0,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 = 0) :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(a), j(b) {}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object*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newobject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y) { 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 함수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object* a = new object(x, y); 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(a-&gt;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0)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 delete a; */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 처리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(a-&gt;j &lt; 0)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 delete a; */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return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 처리</a:t>
            </a:r>
          </a:p>
          <a:p>
            <a:pPr fontAlgn="base"/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a; // 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주소 값 반환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65870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Day15 - 1.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스마트 포인터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스마트 포인터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포인터처럼 동작하는 클래스 템플릿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사용이 끝난 메모리를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자동 해제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즉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누수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(memory leak)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로부터 프로그램의 안전성을 보장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개의 객체를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개의 포인터만 사용 가능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소유권 개념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해당 객체의 소유권을 가지고 있을 때만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소멸자가 해당 객체를 삭제 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 생성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=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 type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ptr00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 type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(P1,P2,…))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ptr01;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ptr01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make_unique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 type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&gt;(P1, P2,…);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 함수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move()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함수를 통해 소유권 양도 가능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복사 생성자 불가능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 type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ptr02 =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move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(ptr01); //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소유권 양도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ptr01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가리키는 객체를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ptr02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변경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17609" y="5229200"/>
            <a:ext cx="3857221" cy="1189189"/>
            <a:chOff x="4839633" y="4102667"/>
            <a:chExt cx="3857221" cy="118918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839633" y="4102667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ptr01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839633" y="4716800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ptr02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9" name="직선 화살표 연결선 8"/>
            <p:cNvCxnSpPr>
              <a:stCxn id="6" idx="3"/>
              <a:endCxn id="12" idx="1"/>
            </p:cNvCxnSpPr>
            <p:nvPr/>
          </p:nvCxnSpPr>
          <p:spPr>
            <a:xfrm>
              <a:off x="6392598" y="4390195"/>
              <a:ext cx="7512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/>
            <p:cNvSpPr/>
            <p:nvPr/>
          </p:nvSpPr>
          <p:spPr>
            <a:xfrm>
              <a:off x="7143889" y="4102667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7143889" y="4716800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nullptr</a:t>
              </a:r>
              <a:b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Empty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26" name="직선 화살표 연결선 25"/>
            <p:cNvCxnSpPr>
              <a:stCxn id="8" idx="3"/>
              <a:endCxn id="25" idx="1"/>
            </p:cNvCxnSpPr>
            <p:nvPr/>
          </p:nvCxnSpPr>
          <p:spPr>
            <a:xfrm>
              <a:off x="6392598" y="5004328"/>
              <a:ext cx="7512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479610" y="6326736"/>
            <a:ext cx="213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move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5552141" y="6326736"/>
            <a:ext cx="213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move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572000" y="5169892"/>
            <a:ext cx="0" cy="162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4690140" y="5229200"/>
            <a:ext cx="3857221" cy="1189189"/>
            <a:chOff x="4839633" y="4102667"/>
            <a:chExt cx="3857221" cy="118918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839633" y="4102667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ptr01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839633" y="4716800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ptr02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32" name="직선 화살표 연결선 31"/>
            <p:cNvCxnSpPr>
              <a:stCxn id="30" idx="3"/>
              <a:endCxn id="33" idx="1"/>
            </p:cNvCxnSpPr>
            <p:nvPr/>
          </p:nvCxnSpPr>
          <p:spPr>
            <a:xfrm>
              <a:off x="6392598" y="4390195"/>
              <a:ext cx="7512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32"/>
            <p:cNvSpPr/>
            <p:nvPr/>
          </p:nvSpPr>
          <p:spPr>
            <a:xfrm>
              <a:off x="7143889" y="4102667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nullptr</a:t>
              </a:r>
              <a:b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Empty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7143889" y="4716800"/>
              <a:ext cx="1552965" cy="57505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</a:t>
              </a:r>
            </a:p>
          </p:txBody>
        </p:sp>
        <p:cxnSp>
          <p:nvCxnSpPr>
            <p:cNvPr id="35" name="직선 화살표 연결선 34"/>
            <p:cNvCxnSpPr>
              <a:stCxn id="31" idx="3"/>
              <a:endCxn id="34" idx="1"/>
            </p:cNvCxnSpPr>
            <p:nvPr/>
          </p:nvCxnSpPr>
          <p:spPr>
            <a:xfrm>
              <a:off x="6392598" y="5004328"/>
              <a:ext cx="7512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48319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Day15 - 1.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스마트 포인터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&lt;memory&gt; //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make_unique</a:t>
            </a:r>
            <a:endParaRPr lang="en-US" altLang="ko-KR" sz="12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Person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name;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Person(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string&amp; _name,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_age) :name(_name), age(_age)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age &lt;&lt; "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생성자가 호출되었습니다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~Person()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age &lt;&lt; "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소멸자가 호출되었습니다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나이는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age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살입니다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main(void)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ptr00(new Person("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1)), ptr01;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ptr01 =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make_unique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&lt;Person&gt;("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muzi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ptr01-&gt;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ptr02 = move(ptr01);          // ptr01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ptr02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소유권을 양도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//ptr01-&gt;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     //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소유권 양도 이후 포인터 사용 불가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ptr01 (==empty)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ptr02-&gt;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ptr03 = ptr02;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ptr03(ptr02);  //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대입 연산자를 이용한 복사는 오류를 발생시킴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다중 소유권 불가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//ptr03 = ptr02;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ptr02.reset();                     // ptr02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가리키고 있는 메모리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영역을 삭제함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ptr01.reset();                     // ptr01 (== empty)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가리키는 메모리가 없음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10854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Day15 - 1.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스마트 포인터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스마트 포인터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포인터처럼 동작하는 클래스 템플릿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사용이 끝난 메모리를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자동 해제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즉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누수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(memory leak)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로부터 프로그램의 안전성을 보장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 스마트 포인터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특정 객체를 참조하는 스마트 포인터가 총 몇 개인지를 알 수 있는 포인터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참조하고 있는 스마트 포인터의 개수를 참조 횟수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(reference count)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[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소유권 공유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(strong Reference) ]</a:t>
            </a: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use_count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함수는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객체가 현재 가리키고 있는 리소스를 참조 중인 소유자의 수를 반환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make_shared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함수를 사용하면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인스턴스를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안전하게 생성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 생성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=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 type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ptr00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 type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(P1,P2,…))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ptr01;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ptr01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make_shared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 type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&gt;(P1,P2,…);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 함수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4018565" y="5336377"/>
            <a:ext cx="4405863" cy="1403983"/>
            <a:chOff x="1515778" y="5336377"/>
            <a:chExt cx="4405863" cy="140398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921CAB-509D-4BB5-9939-39F44EC4FB7D}"/>
                </a:ext>
              </a:extLst>
            </p:cNvPr>
            <p:cNvSpPr txBox="1"/>
            <p:nvPr/>
          </p:nvSpPr>
          <p:spPr>
            <a:xfrm>
              <a:off x="1515778" y="5576703"/>
              <a:ext cx="25811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강한 순환 참조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메모리 해제 불가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메모리 누수 주의</a:t>
              </a:r>
              <a:endPara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4355976" y="5336377"/>
              <a:ext cx="1565665" cy="1403983"/>
              <a:chOff x="4355976" y="5384277"/>
              <a:chExt cx="1565665" cy="1403983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4355976" y="5384277"/>
                <a:ext cx="1552965" cy="57505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객체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01</a:t>
                </a:r>
                <a:endPara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4355976" y="6213204"/>
                <a:ext cx="1552965" cy="57505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객체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02</a:t>
                </a:r>
                <a:endPara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cxnSp>
            <p:nvCxnSpPr>
              <p:cNvPr id="60" name="구부러진 연결선 59"/>
              <p:cNvCxnSpPr>
                <a:stCxn id="59" idx="3"/>
                <a:endCxn id="58" idx="3"/>
              </p:cNvCxnSpPr>
              <p:nvPr/>
            </p:nvCxnSpPr>
            <p:spPr>
              <a:xfrm flipV="1">
                <a:off x="5908941" y="5671805"/>
                <a:ext cx="12700" cy="828927"/>
              </a:xfrm>
              <a:prstGeom prst="curvedConnector3">
                <a:avLst>
                  <a:gd name="adj1" fmla="val 1800000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구부러진 연결선 60"/>
              <p:cNvCxnSpPr>
                <a:stCxn id="58" idx="1"/>
                <a:endCxn id="59" idx="1"/>
              </p:cNvCxnSpPr>
              <p:nvPr/>
            </p:nvCxnSpPr>
            <p:spPr>
              <a:xfrm rot="10800000" flipV="1">
                <a:off x="4355976" y="5671804"/>
                <a:ext cx="12700" cy="828927"/>
              </a:xfrm>
              <a:prstGeom prst="curvedConnector3">
                <a:avLst>
                  <a:gd name="adj1" fmla="val 1800000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그룹 28"/>
          <p:cNvGrpSpPr/>
          <p:nvPr/>
        </p:nvGrpSpPr>
        <p:grpSpPr>
          <a:xfrm>
            <a:off x="719572" y="5334624"/>
            <a:ext cx="3443705" cy="1405736"/>
            <a:chOff x="408215" y="5334624"/>
            <a:chExt cx="3443705" cy="1405736"/>
          </a:xfrm>
        </p:grpSpPr>
        <p:cxnSp>
          <p:nvCxnSpPr>
            <p:cNvPr id="3" name="직선 화살표 연결선 2"/>
            <p:cNvCxnSpPr>
              <a:stCxn id="19" idx="3"/>
              <a:endCxn id="4" idx="2"/>
            </p:cNvCxnSpPr>
            <p:nvPr/>
          </p:nvCxnSpPr>
          <p:spPr>
            <a:xfrm>
              <a:off x="1792183" y="5851416"/>
              <a:ext cx="1109755" cy="1906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타원 3"/>
            <p:cNvSpPr/>
            <p:nvPr/>
          </p:nvSpPr>
          <p:spPr>
            <a:xfrm>
              <a:off x="2901938" y="5567115"/>
              <a:ext cx="949982" cy="94998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객체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01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408215" y="5706776"/>
              <a:ext cx="1383968" cy="28928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Shared_ptr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95004" y="5334624"/>
              <a:ext cx="1383968" cy="28928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Shared_ptr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08215" y="6078928"/>
              <a:ext cx="1383968" cy="28928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Shared_ptr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895004" y="6451080"/>
              <a:ext cx="1383968" cy="28928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Shared_ptr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24" name="직선 화살표 연결선 23"/>
            <p:cNvCxnSpPr>
              <a:stCxn id="21" idx="3"/>
              <a:endCxn id="4" idx="2"/>
            </p:cNvCxnSpPr>
            <p:nvPr/>
          </p:nvCxnSpPr>
          <p:spPr>
            <a:xfrm flipV="1">
              <a:off x="1792183" y="6042106"/>
              <a:ext cx="1109755" cy="1814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2" idx="3"/>
              <a:endCxn id="4" idx="3"/>
            </p:cNvCxnSpPr>
            <p:nvPr/>
          </p:nvCxnSpPr>
          <p:spPr>
            <a:xfrm flipV="1">
              <a:off x="2278972" y="6377975"/>
              <a:ext cx="762088" cy="2177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3"/>
              <a:endCxn id="4" idx="1"/>
            </p:cNvCxnSpPr>
            <p:nvPr/>
          </p:nvCxnSpPr>
          <p:spPr>
            <a:xfrm>
              <a:off x="2278972" y="5479264"/>
              <a:ext cx="762088" cy="2269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4040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Day15 - 1.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스마트 포인터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&lt;memory&gt; // 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make_shared</a:t>
            </a:r>
            <a:endParaRPr lang="en-US" altLang="ko-KR" sz="11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Person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string name;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Person(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string&amp; _name,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_age) :name(_name), age(_age)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age &lt;&lt; "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생성자가 호출되었습니다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~Person() {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age &lt;&lt; "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소멸자가 호출되었습니다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나이는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age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살입니다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main(void)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소유권 공유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(strong Reference)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ptr00(new Person("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1)), ptr01;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ptr01 =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make_shared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&lt;Person&gt;("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muzi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ptr01-&gt;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ptr02(ptr00); // ptr02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ptr00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참조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auto ptr03 = ptr01;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ptr00.use_count() &lt;&lt; " " &lt;&lt; ptr01.use_count()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ptr01-&gt;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ptr02-&gt;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ptr03-&gt;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ptr00-&gt;age += 10, ptr01-&gt;age += 10;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//ptr00-&gt;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ptr01, ptr01-&gt;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ptr00;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순환 참조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memory leak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주의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ptr00.use_count() &lt;&lt; " " &lt;&lt; ptr01.use_count()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+ 1, + 1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ptr01-&gt;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ptr02-&gt;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ptr03-&gt;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ptr02.reset(); ptr03.reset();//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1, - 1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ptr00.use_count() &lt;&lt; " " &lt;&lt; ptr01.use_count()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자동 메모리 해제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7553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Day15 - 1.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스마트 포인터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스마트 포인터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포인터처럼 동작하는 클래스 템플릿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사용이 끝난 메모리를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자동 해제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즉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누수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(memory leak)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로부터 프로그램의 안전성을 보장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weak_ptr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가리키는 객체에 대한 접근을 제공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 카운트가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될 때 소멸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멤버함수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lock() :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use_count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 개수 반환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강한 순환 참조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(strong circular reference)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 횟수가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되지 않아 메모리는 해제 불가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weak_ptr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순환 참조를 해결하기 위해서 사용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018565" y="5336377"/>
            <a:ext cx="4405863" cy="1403983"/>
            <a:chOff x="1515778" y="5336377"/>
            <a:chExt cx="4405863" cy="140398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921CAB-509D-4BB5-9939-39F44EC4FB7D}"/>
                </a:ext>
              </a:extLst>
            </p:cNvPr>
            <p:cNvSpPr txBox="1"/>
            <p:nvPr/>
          </p:nvSpPr>
          <p:spPr>
            <a:xfrm>
              <a:off x="1515778" y="5576703"/>
              <a:ext cx="25811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강한 순환 참조 해결책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메모리 해제 불가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메모리 누수 주의</a:t>
              </a:r>
              <a:endPara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355976" y="5336377"/>
              <a:ext cx="1565665" cy="1403983"/>
              <a:chOff x="4355976" y="5384277"/>
              <a:chExt cx="1565665" cy="1403983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4355976" y="5384277"/>
                <a:ext cx="1552965" cy="575056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객체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01</a:t>
                </a:r>
                <a:endPara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355976" y="6213204"/>
                <a:ext cx="1552965" cy="57505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객체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02</a:t>
                </a:r>
                <a:endParaRPr lang="ko-KR" altLang="en-US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  <p:cxnSp>
            <p:nvCxnSpPr>
              <p:cNvPr id="37" name="구부러진 연결선 36"/>
              <p:cNvCxnSpPr>
                <a:stCxn id="36" idx="3"/>
                <a:endCxn id="28" idx="3"/>
              </p:cNvCxnSpPr>
              <p:nvPr/>
            </p:nvCxnSpPr>
            <p:spPr>
              <a:xfrm flipV="1">
                <a:off x="5908941" y="5671805"/>
                <a:ext cx="12700" cy="828927"/>
              </a:xfrm>
              <a:prstGeom prst="curvedConnector3">
                <a:avLst>
                  <a:gd name="adj1" fmla="val 1800000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구부러진 연결선 37"/>
              <p:cNvCxnSpPr>
                <a:stCxn id="28" idx="1"/>
                <a:endCxn id="36" idx="1"/>
              </p:cNvCxnSpPr>
              <p:nvPr/>
            </p:nvCxnSpPr>
            <p:spPr>
              <a:xfrm rot="10800000" flipV="1">
                <a:off x="4355976" y="5671804"/>
                <a:ext cx="12700" cy="828927"/>
              </a:xfrm>
              <a:prstGeom prst="curvedConnector3">
                <a:avLst>
                  <a:gd name="adj1" fmla="val 1800000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01871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Day15 - 1.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스마트 포인터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Smart Pointer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&lt;memory&gt; //  </a:t>
            </a:r>
            <a:r>
              <a:rPr lang="en-US" altLang="ko-KR" sz="105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05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make_shared</a:t>
            </a:r>
            <a:endParaRPr lang="en-US" altLang="ko-KR" sz="105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Person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weak_ptr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약한 참조 스마트 포인터</a:t>
            </a:r>
          </a:p>
          <a:p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 name;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age;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Person(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string&amp; _name,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_age) :name(_name), age(_age)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age &lt;&lt; "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생성자가 호출되었습니다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~Person() {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age &lt;&lt; "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소멸자가 호출되었습니다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나이는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age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살입니다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main(void)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소유권 공유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(strong Reference)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shared_ptr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ptr00(new Person("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1)), ptr01; //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+ 1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ptr01 =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make_shared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&lt;Person&gt;("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muzi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2);//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+ 1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ptr01-&gt;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weak_ptr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ptr02(ptr00); // ptr02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ptr00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참조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약한 참조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+ 1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weak_ptr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&lt;Person&gt; ptr03 = ptr01;//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약한 참조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+ 1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ptr00.use_count() &lt;&lt; " " &lt;&lt; ptr01.use_count() &lt;&lt; " " &lt;&lt; ptr02.use_count() &lt;&lt; " " &lt;&lt; ptr03.use_count()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ptr01-&gt;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 p1 = ptr02.lock(), p2 = ptr03.lock(); //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참조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+ 1, + 1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(p1 !=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&amp;&amp; p2 !=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p1-&gt;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p2-&gt;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ptr00-&gt;age += 10, ptr01-&gt;age += 10;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ptr01, ptr01-&gt;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ptr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ptr00; //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강한 순환 참조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memory leak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주의</a:t>
            </a:r>
          </a:p>
          <a:p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ptr00.use_count() &lt;&lt; " " &lt;&lt; ptr01.use_count()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ptr00-&gt;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ptr01-&gt;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ptr02.lock()-&gt;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ptr03.lock()-&gt;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ShowPersonInfo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ptr02.reset(); ptr03.reset();//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약한 참조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– 1, - 1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ptr00.use_count() &lt;&lt; " " &lt;&lt; ptr01.use_count()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 // 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자동 메모리 해제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61469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(Template)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개념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템플릿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 템플릿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7288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(Template)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데이터의 추상화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코드의 재활용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객체지향 프로그래밍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(Objective-Oriented Programming)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추상적인 대상을 고유 속성과 기능으로 정의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다양한 객체를 공통 기준으로 표준화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속성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하는 방법론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 중점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일반화 프로그래밍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(Generic Programming)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다양한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자료형을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모두 포괄적으로 처리하는 방법론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알고리즘 중점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[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자료형에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얽매이지 않는 방법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오버로딩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(Function Overloading)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이름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개수에 따라 함수를 개별적으로 구분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(char a, char b);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(double a, double b);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…..?..?..?..?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필요할 때마다 작성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..?..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귀찮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184818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Day02 - 5.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8939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//square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오버로딩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square(int a)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a * a;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 square(double a)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a * a;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Date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오버로딩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date(int year, int month, int day)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year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/" &lt;&lt; month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월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/" &lt;&lt; day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date(int year, int month, int day, const char* separate)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year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&lt;&lt; separate &lt;&lt; month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월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&lt;&lt; separate &lt;&lt; day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getTotal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오버로딩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getTotal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sum = 0;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1;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100;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sum +=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sum;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getTotal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 x)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sum = 0;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x;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100;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sum +=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sum;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getTotal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 x, int y)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sum = 0;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x;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y;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sum +=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sum;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 입력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 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제곱값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square(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double f;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실수 입력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f;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실수 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제곱값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square(f)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date(2022, 01, 01);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date(2022, 01, 01, "★");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getTotal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getTotal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(50)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getTotal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(50, 500)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0;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39575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(Template)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템플릿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(Template)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클래스를 자료 타입에 따라 개별적으로 다시 작성하지 않아도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오버로딩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overloading )]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자료형에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관계없이 범용적인 함수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or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클래스를 제작하는 틀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여러 자료 형으로 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클래스를 만들 수 있는 틀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자료형을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확인하고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단계에서 매개변수의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맞는 함수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제작</a:t>
            </a:r>
          </a:p>
          <a:p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템플릿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(Function Template)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템플릿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(Class Template)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템플릿을 많이 쓰면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속도가 느려진다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처리 속도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 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STL( Standard Template Library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검증된 라이브러리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사용한다면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소스코드의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유지보수성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완성도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높이고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생산성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모두 갖출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35448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(Template)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템플릿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(Function Template)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단계에서 구체화 자료 타입의 함수 생성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시간 증가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다양한 자료 타입을 실행하는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범용적인 함수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(Generic Programming)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 타입을 템플릿 기호로 표기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일반적으로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사용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템플릿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함수를 만드는 틀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논리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명확하게 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 // template &lt; class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오버로딩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overloading 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이름이 같고 자료 타입을 다르게 선언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구체화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(Instantiation)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과정에서 특정 자료형 함수를 생성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function(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a,b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호출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암시적 구체화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void function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&lt;int&gt;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 a, int b);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명시적 구제화 문법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E00DAD-097C-C1C2-64BC-E6922D50CDB1}"/>
              </a:ext>
            </a:extLst>
          </p:cNvPr>
          <p:cNvSpPr/>
          <p:nvPr/>
        </p:nvSpPr>
        <p:spPr>
          <a:xfrm>
            <a:off x="719572" y="3575028"/>
            <a:ext cx="3501930" cy="349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DataSwap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&amp;,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&amp;);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1FCC80-E7B9-DBB9-F559-33D3F50F1050}"/>
              </a:ext>
            </a:extLst>
          </p:cNvPr>
          <p:cNvSpPr/>
          <p:nvPr/>
        </p:nvSpPr>
        <p:spPr>
          <a:xfrm>
            <a:off x="4922498" y="4159619"/>
            <a:ext cx="3501930" cy="349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DataSwap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&amp;,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&amp;);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CABA19-628A-8F0B-4726-C22AC7FCB46E}"/>
              </a:ext>
            </a:extLst>
          </p:cNvPr>
          <p:cNvSpPr/>
          <p:nvPr/>
        </p:nvSpPr>
        <p:spPr>
          <a:xfrm>
            <a:off x="4922498" y="3575028"/>
            <a:ext cx="3501930" cy="349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DataSwap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&amp;,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&amp;);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545D2F-08AA-52DD-9D34-6189C07058F1}"/>
              </a:ext>
            </a:extLst>
          </p:cNvPr>
          <p:cNvSpPr/>
          <p:nvPr/>
        </p:nvSpPr>
        <p:spPr>
          <a:xfrm>
            <a:off x="4922498" y="2990436"/>
            <a:ext cx="3501930" cy="349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DataSwap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&amp;,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&amp;);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3EE2C7B-DEFF-7A92-902A-D88B3596C6FF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221502" y="3749779"/>
            <a:ext cx="700996" cy="584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4C526A-CD81-DF67-EE96-74F6F1D88F23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4221502" y="3749779"/>
            <a:ext cx="7009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16B8E41-5C8A-4877-ED73-C083C844F50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 flipV="1">
            <a:off x="4221502" y="3165187"/>
            <a:ext cx="700996" cy="584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46499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74772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05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T1&gt;// == template &lt;class T1&gt;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DataSwap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T1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val1, 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T1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val2)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T1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temp = val1;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val1 = val2;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val2 = temp;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(val1).name() &lt;&lt; " swap call\n"; //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(val1).name() == val1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자료형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&lt;class T1&gt;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ArraySwap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T1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p1, 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T1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p2)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T1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temp;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(int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_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countof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(p1);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temp[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p1[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(int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_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countof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(p2);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p1[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p2[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(int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_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countof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(temp);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p2[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temp[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(p1).name() &lt;&lt; " swap call\n";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c1 = 'A', c2 = 'B';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변경 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c1 &lt;&lt; ", " &lt;&lt; c2 &lt;&lt; " / ";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DataSwap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(c1, c2);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변경 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c1 &lt;&lt; ", " &lt;&lt; c2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i1 = 123, i2 = 456;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변경 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i1 &lt;&lt; ", " &lt;&lt; i2 &lt;&lt; " / ";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DataSwap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(i1, i2);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변경 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i1 &lt;&lt; ", " &lt;&lt; i2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double d1 = 12.34, d2 = 56.78;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변경 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d1 &lt;&lt; ", " &lt;&lt; d2 &lt;&lt; " / ";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DataSwap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(d1, d2);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변경 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d1 &lt;&lt; ", " &lt;&lt; d2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str1[255] = "C++ language", str2[255] = "Well done!";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변경 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str1 &lt;&lt; ", " &lt;&lt; str2 &lt;&lt; " / ";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ArraySwap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(str1, str2);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변경 후 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str1 &lt;&lt; ", " &lt;&lt; str2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5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5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16009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T1,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T2,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T3&gt;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T1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T2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b,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T3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 &lt;&lt; "\t" &lt;&lt; b &lt;&lt; "\t" &lt;&lt; c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(a).name() &lt;&lt; "\t"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(b).name() &lt;&lt; "\t"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(c).name()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(10, 20, 30);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('A', 'B', 'C');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(10, 3.14, "C++");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43406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n) { 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템플릿 기본형 함수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마지막 인수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=&gt; ";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T1,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... T2&gt;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템플릿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파라미터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팩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T1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arg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T2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...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args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파리미터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팩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가변인수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=&gt; ";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arg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print(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args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...);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print(1.2345);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print(1, 2.5, "C++");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print(1, 2, "Hello", 'a', 32.14, 78, 56, "apple");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2758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(Template)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특수화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(Specialization)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기능을 특정 자료 타입에서 다른 방법으로 처리 할 경우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특수화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다음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가지 경우 오버로딩이 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 함수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명시적 특수화 템플릿 함수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템플릿 함수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우선순위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일반함수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명시적 특수화 템플릿 함수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템플릿 함수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명시적 특수화는 반드시 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template</a:t>
            </a:r>
            <a:r>
              <a:rPr lang="en-US" altLang="ko-KR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&lt;&gt; 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반환형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이름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 리스트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{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정의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구체화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(Instantiation)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과정에서 특정 자료형 함수를 생성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lvl="1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void swap(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b);</a:t>
            </a:r>
          </a:p>
          <a:p>
            <a:pPr lvl="1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int a, b;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function(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a,b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void swap(int a, int b)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생성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암시적 구체화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void swap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&lt;double&gt;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b);</a:t>
            </a: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swap(double, double)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생성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명시적 구체화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8580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cstring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T&gt;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Max(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a &gt; b ? a : b;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&lt;&gt;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char*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형에 대해서 특수화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char* Max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&lt;char*&gt;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a, char* b)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"char* Max &lt;char*&gt; (char* a, char* b)"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strcmp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(a, b) &gt; 0 ? a : b;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&lt;-&gt; z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비교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&lt;&gt;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형에 대해서 특수화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Max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b)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Max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char*&gt;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 b)"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(a) &gt;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(b) ? a : b;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길이 비교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특수화 함수를 실행하는 목적이라면 명시적으로 표기 할 것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Max(11, 15)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//Max&lt;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&gt;(11, 15) &lt;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생략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Max('T', 'Q')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//Max&lt;char&gt;('T', 'Q') &lt;char&gt;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생략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Max(3.5, 7.5)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//Max&lt;double&gt;(3.5, 7.5) &lt;double&gt;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생략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str1[] = "Simple", str2[] = "Balance";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Max(str1, str2)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//Max&lt;char*&gt;(str1, str2) &lt;char*&gt;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생략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Max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&lt;char*&gt;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(str1, str2)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Max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&lt;const char*&gt;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(str1, str2)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73524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(Template)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부분 특수화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(Partial specialization)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매개 변수들 중 일부만 특수화 함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매개변수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일반 매개변수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777298"/>
            <a:ext cx="770485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T,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count&gt;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display(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value)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i = 0; i &lt;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i++)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value &lt;&lt; ' ';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T, </a:t>
            </a:r>
            <a:r>
              <a:rPr lang="en-US" altLang="ko-KR" sz="16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count&gt;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부분 특수화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템플릿의 매개변수가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이상인 경우 매개변수 중 일부만 특수화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display(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char*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value)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value &lt;&lt; "★" &lt;&lt;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[] = "hello!";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display&lt;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5&gt;(0); //&lt;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5&gt;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반드시 작성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display&lt;char, 10&gt;('A'); //&lt;char, 10&gt;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반드시 작성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display&lt;double, 3&gt;(3.4); // &lt;double, 3&gt;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반드시 작성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display&lt;char*, 3&gt;(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// &lt;char*, 3&gt;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반드시 작성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2096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(Template)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템플릿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(Class Template)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typedef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사용의 한계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따라 코드 수정 필요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프로그램에서 원소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가지 스택만 사용 가능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data type = int, struct,…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개만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 // template &lt; class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750480-6080-4210-09C0-6F04735FD77A}"/>
              </a:ext>
            </a:extLst>
          </p:cNvPr>
          <p:cNvSpPr/>
          <p:nvPr/>
        </p:nvSpPr>
        <p:spPr>
          <a:xfrm>
            <a:off x="719572" y="3869576"/>
            <a:ext cx="3501930" cy="349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Dummy { </a:t>
            </a:r>
            <a:r>
              <a:rPr lang="en-US" altLang="ko-KR" sz="1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</a:t>
            </a:r>
            <a:r>
              <a:rPr lang="en-US" altLang="ko-KR" sz="1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a; }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CF50F-C89B-66E3-2E29-EB64B5A616EE}"/>
              </a:ext>
            </a:extLst>
          </p:cNvPr>
          <p:cNvSpPr/>
          <p:nvPr/>
        </p:nvSpPr>
        <p:spPr>
          <a:xfrm>
            <a:off x="4922498" y="4454167"/>
            <a:ext cx="3501930" cy="349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Dummy { </a:t>
            </a:r>
            <a:r>
              <a:rPr lang="en-US" altLang="ko-KR" sz="1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</a:t>
            </a:r>
            <a:r>
              <a:rPr lang="en-US" altLang="ko-KR" sz="1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a; }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519992-0A7B-B08A-A61C-4D58EA8FD2BE}"/>
              </a:ext>
            </a:extLst>
          </p:cNvPr>
          <p:cNvSpPr/>
          <p:nvPr/>
        </p:nvSpPr>
        <p:spPr>
          <a:xfrm>
            <a:off x="4922498" y="3869576"/>
            <a:ext cx="3501930" cy="349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Dummy { </a:t>
            </a:r>
            <a:r>
              <a:rPr lang="en-US" altLang="ko-KR" sz="1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a; }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9F356B-5B95-BB50-DDFE-22B1CDFD8876}"/>
              </a:ext>
            </a:extLst>
          </p:cNvPr>
          <p:cNvSpPr/>
          <p:nvPr/>
        </p:nvSpPr>
        <p:spPr>
          <a:xfrm>
            <a:off x="4922498" y="3284984"/>
            <a:ext cx="3501930" cy="349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Dummy {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</a:t>
            </a:r>
            <a:r>
              <a:rPr lang="en-US" altLang="ko-KR" sz="18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a; }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8267CE8-6671-B073-00E7-0BF1F0FF1D0C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221502" y="4044327"/>
            <a:ext cx="700996" cy="584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DA1187-7152-7D2B-DB5F-C94AE1BD6F12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221502" y="4044327"/>
            <a:ext cx="7009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ACFF2C-0ADD-D594-F81F-11220D247B05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221502" y="3459735"/>
            <a:ext cx="700996" cy="584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45910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&gt;//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템플릿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클래스가 아닌 클래스를 만드는 틀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Dummy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T a;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Dummy(T a);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inline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 a);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inline T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Dummy&lt;T&gt;::Dummy(T a) : a(a) {}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 void Dummy&lt;T&gt;::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 a) { this-&gt;a = a;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 T Dummy&lt;T&gt;::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GetA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a; }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Dummy&lt;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d1(10);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d1.GetA()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10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Dummy&lt;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d2('A');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d2.GetA()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'A' = 65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Dummy&lt;char&gt; d3('A');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d3.GetA()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'A' = 65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Dummy&lt;double&gt; d4(3.14);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d4.GetA()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3.14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Dummy&lt;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char*&gt; d5("C++");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d5.GetA()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"C++"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08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Day02 - 2. Default Parameter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Default Parameter</a:t>
            </a:r>
          </a:p>
          <a:p>
            <a:r>
              <a:rPr lang="en-US" altLang="ko-KR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매개변수에 기본 값을 설정</a:t>
            </a:r>
            <a:endParaRPr lang="en-US" altLang="ko-KR" spc="-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함수 호출 시 전달되는 값이 있으면 전달된 값으로 매개변수 초기화</a:t>
            </a:r>
            <a:endParaRPr lang="en-US" altLang="ko-KR" spc="-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     </a:t>
            </a:r>
            <a:r>
              <a:rPr lang="ko-KR" altLang="en-US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전달되는 값이 없으면     기본 값으로 매개변수 초기화</a:t>
            </a:r>
            <a:endParaRPr lang="en-US" altLang="ko-KR" spc="-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특징</a:t>
            </a:r>
          </a:p>
          <a:p>
            <a:pPr marL="285750" indent="-285750" fontAlgn="base">
              <a:buFontTx/>
              <a:buChar char="-"/>
            </a:pPr>
            <a:r>
              <a:rPr lang="ko-KR" altLang="en-US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매개변수의 디폴트 값은 </a:t>
            </a:r>
            <a:r>
              <a:rPr lang="ko-KR" altLang="en-US" spc="-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오른쪽에서부터 차례대로 할당</a:t>
            </a:r>
            <a:endParaRPr lang="en-US" altLang="ko-KR" spc="-1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선언과 정의를 나눠 쓸 경우 </a:t>
            </a:r>
            <a:r>
              <a:rPr lang="ko-KR" altLang="en-US" spc="-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디폴트 값은 선언 부에만 쓴다</a:t>
            </a:r>
            <a:r>
              <a:rPr lang="en-US" altLang="ko-KR" spc="-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spc="-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pc="-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다형성</a:t>
            </a:r>
            <a:r>
              <a:rPr lang="en-US" altLang="ko-KR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(polymorphism)</a:t>
            </a:r>
          </a:p>
          <a:p>
            <a:r>
              <a:rPr lang="en-US" altLang="ko-KR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 개의 함수를 다양한 인자로 호출 할 수 있다</a:t>
            </a:r>
            <a:r>
              <a:rPr lang="en-US" altLang="ko-KR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</a:t>
            </a:r>
            <a:r>
              <a:rPr lang="ko-KR" altLang="en-US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인자가 없어도 기본 값으로 호출</a:t>
            </a:r>
            <a:r>
              <a:rPr lang="en-US" altLang="ko-KR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3808623"/>
            <a:ext cx="3528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sum(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a + b;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sum(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a + b + c;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sum(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a + b + c + d;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sum(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a + b + c + d + e;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248345" y="3808623"/>
            <a:ext cx="41760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원형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선언부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sum(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b,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c=0,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d=0,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e=0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s1 = sum(1, 2);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s2 = sum(1, 2, 3);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s3 = sum(1, 2, 3, 4);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s4 = sum(1, 2, 3, 4, 5);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정의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sum(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b,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c,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d,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a + b + c + d + e;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248345" y="3808623"/>
            <a:ext cx="0" cy="2160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09227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&gt;//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템플릿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클래스가 아닌 클래스를 만드는 틀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!!!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T1,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T2&gt;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endParaRPr lang="en-US" altLang="ko-KR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T1 a;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T2 b;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(T1 a, T2 b);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T1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getA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a;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T2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getB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b;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setA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(T1 a) { this-&gt;a = a;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setB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(T2 b) { this-&gt;b = b;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T1,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T2&gt;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&lt;T1, T2&gt;::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: a(0), b(0) {}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T1,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T2&gt;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&lt;T1, T2&gt;::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(T1 a, T2 b) : a(a), b(b) {}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d1(1, 10);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"d1 = " &lt;&lt; d1.getA() &lt;&lt; ", " &lt;&lt; d1.getB()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char&gt; d2('A', 'B');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"d2 = " &lt;&lt; d2.getA() &lt;&lt; ", " &lt;&lt; d2.getB()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&lt;char, char&gt; d3('A', 'B');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"d3 = " &lt;&lt; d3.getA() &lt;&lt; ", " &lt;&lt; d3.getB()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&lt;double, char&gt; d4(3.14, 'Q');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"d4 = " &lt;&lt; d4.getA() &lt;&lt; ", " &lt;&lt; d4.getB()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dosomething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char*,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char*&gt; d5("C++", "Well done");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"d5 = " &lt;&lt; d5.getA() &lt;&lt; ", " &lt;&lt; d5.getB()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269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(Template)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활용한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작성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main()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문자형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활용하기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en-US" altLang="ko-KR" sz="1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&lt;T[]&gt; </a:t>
            </a:r>
            <a:r>
              <a:rPr lang="en-US" altLang="ko-KR" sz="1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스마트 포인터로 작성하기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T,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size&gt;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stack {     //stack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템플릿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T*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//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메모리의 주소를 저장</a:t>
            </a: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top;      //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배열의 저장 위치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stack() {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~stack() {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push(T value) {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T pop() {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clear() { }//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초기화</a:t>
            </a: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 peak()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} //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마지막 저장 값 확인</a:t>
            </a: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print()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isEmpty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isFull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236650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1015715"/>
            <a:ext cx="8784214" cy="556698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T,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size&gt;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stack {     //stack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템플릿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T*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//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메모리의 주소를 저장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top;      //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배열의 저장 위치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stack() {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T[size]; top = 0;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~stack() { delete[]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push(T value) {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isFull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"Stack is Full\n"; return; }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[top++] = value;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T pop() {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isEmpty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"Stack is Empty\n"; return T(); } return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[--top];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clear() { top = 0; }//</a:t>
            </a:r>
            <a:r>
              <a:rPr lang="ko-KR" altLang="en-US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초기화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 peak()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[top - 1]; } //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마지막 저장 값 확인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print()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"stack display (LIFO) : 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i = top - 1; i &gt;= 0; i--)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[i] &lt;&lt; ' ';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isEmpty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top == 0;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isFull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top == (size - 1);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endParaRPr lang="en-US" altLang="ko-KR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typedef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string element; // </a:t>
            </a:r>
            <a:r>
              <a:rPr lang="ko-KR" altLang="en-US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변경</a:t>
            </a: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CNT = 5; // </a:t>
            </a:r>
            <a:r>
              <a:rPr lang="ko-KR" altLang="en-US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수량 변경</a:t>
            </a:r>
          </a:p>
          <a:p>
            <a:endParaRPr lang="ko-KR" altLang="en-US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stack&lt;element, CNT&gt;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(true)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 *** stack *** \n\n";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"1. push    2. pop    3. clear    4. print    0. terminate\n";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"choice : 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choice;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choice;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"Wrong Input. Retry"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while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element data;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(choice)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1: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"value push : 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data;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"Wrong Input. Retry"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while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stk.push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while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2: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(!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stk.isEmpty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"\n\n\t\t["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stk.peak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"] pop!!!\n";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stk.pop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3: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stk.clear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4: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stk.print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0: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0; //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system("pause");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619187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678478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&lt;memory&gt;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&lt;string&gt;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stack {     //stack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템플릿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capacity; //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 가능한 배열의 전체 칸 수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top;      //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배열의 저장 위치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저장한 자료 </a:t>
            </a:r>
            <a:r>
              <a:rPr lang="ko-KR" altLang="en-US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갯수</a:t>
            </a:r>
            <a:endParaRPr lang="ko-KR" altLang="en-US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&lt;T[]&gt;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메모리의 주소를 저장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stack() :capacity(1), top(0),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(new T[capacity]) {}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//~stack() {}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push(T value)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isFull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"Stack is Full\n";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capacity *= 2;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unique_ptr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&lt;T[]&gt; temp(new T[capacity]);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메모리의 주소를 저장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top;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temp[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arr.reset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move(temp);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[top++] = value;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T pop() { if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isEmpty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"Stack is Empty\n"; return T(0); } return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[--top];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inline void clear() { top = 0; }//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 초기화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 peak()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if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isEmpty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"Stack is Empty\n"; return T(0); } return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[top - 1]; }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마지막 저장 값 확인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print()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"stack display (LIFO) 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top - 1;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&gt;= 0;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--)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&lt;&lt; ' ';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isEmpty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top == 0;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isFull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top == capacity;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typedef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element; //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 </a:t>
            </a:r>
            <a:r>
              <a:rPr lang="ko-KR" altLang="en-US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변경</a:t>
            </a:r>
          </a:p>
          <a:p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CNT = 5; //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 수량 변경</a:t>
            </a:r>
          </a:p>
          <a:p>
            <a:endParaRPr lang="ko-KR" altLang="en-US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stack&lt;element&gt;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(true)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 *** stack *** \n\n";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"1. push    2. pop    3. clear    4. print    0. terminate\n";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"choice 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choice;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choice;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"Wrong Input. Retry"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element data;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(choice)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1: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"value push 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data;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"Wrong Input. Retry"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stk.push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while (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2: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"\n\n\t\t["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stk.peak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"] pop!!!\n";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stk.pop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3: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stk.clear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4: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stk.print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0: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0;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system("pause");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815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STL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</a:t>
            </a:r>
            <a:r>
              <a:rPr lang="en-US" altLang="ko-KR" sz="2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Library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b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Iterator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array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vector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forward_list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7015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45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 템플릿 라이브러리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STL, Standard Template Library )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다양한 자료형을 적용 시킬 수 있는 템플릿 기반의 일반화 프로그래밍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검증된 라이브러리로 소스코드의 유지보수성과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완성도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생산성 향상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컨테이너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(Container)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자료구조</a:t>
            </a:r>
            <a:endParaRPr lang="en-US" altLang="ko-KR" dirty="0">
              <a:solidFill>
                <a:srgbClr val="7030A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이터레이터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(Iterator)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접근 객체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객체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(Function Object)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역할의 객체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알고리즘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(Algorithm)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알고리즘 함수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…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038863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이터레이터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Iterator :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반복자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연결리스트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큐 등 다양함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컨테이너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or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알고리즘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얽매이지 않고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data( or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접근할 수 있는 일반화된 표현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Container&lt;data type&gt;::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iterator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itr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Container.</a:t>
            </a:r>
            <a:r>
              <a:rPr lang="en-US" altLang="ko-KR" dirty="0" err="1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begin</a:t>
            </a:r>
            <a:r>
              <a:rPr lang="en-US" altLang="ko-KR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Container&lt;data type&gt;::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iterator</a:t>
            </a:r>
            <a:r>
              <a:rPr lang="en-US" altLang="ko-KR" dirty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itr1, itr2;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714486" y="3867590"/>
          <a:ext cx="7715029" cy="276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229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342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4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특징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사용 기호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46295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내용 참조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462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내용 참조</a:t>
                      </a:r>
                      <a:endParaRPr lang="en-US" altLang="ko-KR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[n]</a:t>
                      </a:r>
                      <a:endParaRPr lang="en-US" altLang="ko-KR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95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대입 가능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itr1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=</a:t>
                      </a:r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95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비교 가능 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==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itr1, </a:t>
                      </a:r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!=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itr2</a:t>
                      </a:r>
                      <a:endParaRPr lang="en-US" altLang="ko-KR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95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증감 연산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++</a:t>
                      </a:r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dirty="0" err="1">
                          <a:solidFill>
                            <a:srgbClr val="0070C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++</a:t>
                      </a:r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92571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42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 ( Static array :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 배열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stack 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정적 할당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메모리를 사용하는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컴파일 과정에서 할당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사용하려는 배열의 용량이 적고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최대 크기를 알 수 있을 때 사용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&lt;array&gt;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 요소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size(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 공간 개수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할당자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 위치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메모리 할당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array&lt;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Type , size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array&lt;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int, 3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ary</a:t>
            </a:r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{ int, int, int }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 style array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int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ary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[3]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 { 0 };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배열을 매개변수로 전달 할 경우 시작 주소와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개수를 같이 전달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C++ STL array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배열의 크기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 공간을 모두 포함하는 객체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객체를 복사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원본 전달 가능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1817948" y="5363337"/>
            <a:ext cx="5508104" cy="11620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array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979081" y="5781353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[4]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5741793" y="5781353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[5]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216369" y="5781353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[3]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453658" y="5781353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[2]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2690946" y="5781353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[1]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1928234" y="5781353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6504505" y="5781353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ary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b="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…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https://learn.microsoft.com/ko-kr/cpp/standard-library/array-class-stl?view=msvc-170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655388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921CAB-509D-4BB5-9939-39F44EC4FB7D}"/>
                  </a:ext>
                </a:extLst>
              </p:cNvPr>
              <p:cNvSpPr txBox="1"/>
              <p:nvPr/>
            </p:nvSpPr>
            <p:spPr>
              <a:xfrm>
                <a:off x="719572" y="853968"/>
                <a:ext cx="7704856" cy="433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vector ( Dynamic size array : </a:t>
                </a:r>
                <a:r>
                  <a:rPr lang="ko-KR" altLang="en-US" sz="2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동적 배열 </a:t>
                </a:r>
                <a:r>
                  <a:rPr lang="en-US" altLang="ko-KR" sz="2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heap (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동적 할당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메모리를 사용하는 동적 배열</a:t>
                </a:r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r>
                  <a:rPr lang="en-US" altLang="ko-KR" dirty="0">
                    <a:solidFill>
                      <a:srgbClr val="00206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#include &lt;vector&gt;</a:t>
                </a:r>
              </a:p>
              <a:p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구성요소</a:t>
                </a:r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size(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저장된 원소 개수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 </a:t>
                </a:r>
                <a:r>
                  <a:rPr lang="en-US" altLang="ko-KR" dirty="0">
                    <a:solidFill>
                      <a:srgbClr val="00B05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// resize() </a:t>
                </a:r>
                <a:r>
                  <a:rPr lang="ko-KR" altLang="en-US" dirty="0">
                    <a:solidFill>
                      <a:srgbClr val="00B05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저장 된 공간 크기 수정</a:t>
                </a:r>
                <a:endParaRPr lang="en-US" altLang="ko-KR" dirty="0">
                  <a:solidFill>
                    <a:srgbClr val="00B05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capacity(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저장 가능한 총 용량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 </a:t>
                </a:r>
                <a:r>
                  <a:rPr lang="en-US" altLang="ko-KR" dirty="0">
                    <a:solidFill>
                      <a:srgbClr val="00B05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// reserve() </a:t>
                </a:r>
                <a:r>
                  <a:rPr lang="ko-KR" altLang="en-US" dirty="0">
                    <a:solidFill>
                      <a:srgbClr val="00B05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저장 할 공간 크기 수정</a:t>
                </a:r>
                <a:endParaRPr lang="en-US" altLang="ko-KR" dirty="0">
                  <a:solidFill>
                    <a:srgbClr val="00B05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할당자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저장 위치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메모리 할당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&amp;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해제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r>
                  <a:rPr lang="en-US" altLang="ko-KR" dirty="0">
                    <a:solidFill>
                      <a:srgbClr val="7030A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vector&lt;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Type</a:t>
                </a:r>
                <a:r>
                  <a:rPr lang="en-US" altLang="ko-KR" dirty="0">
                    <a:solidFill>
                      <a:srgbClr val="7030A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&gt; </a:t>
                </a:r>
                <a:r>
                  <a:rPr lang="ko-KR" altLang="en-US" dirty="0">
                    <a:solidFill>
                      <a:srgbClr val="7030A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객체</a:t>
                </a:r>
                <a:r>
                  <a:rPr lang="en-US" altLang="ko-KR" dirty="0">
                    <a:solidFill>
                      <a:srgbClr val="7030A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; // vector&lt;</a:t>
                </a:r>
                <a:r>
                  <a:rPr lang="en-US" altLang="ko-KR" dirty="0" err="1">
                    <a:solidFill>
                      <a:srgbClr val="FF000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int</a:t>
                </a:r>
                <a:r>
                  <a:rPr lang="en-US" altLang="ko-KR" dirty="0">
                    <a:solidFill>
                      <a:srgbClr val="7030A0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&gt; v1; </a:t>
                </a:r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시작 주소 기준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+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칸 번호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배열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</a:t>
                </a:r>
              </a:p>
              <a:p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접근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: 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O(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함초롬바탕" panose="02030504000101010101" pitchFamily="18" charset="-127"/>
                        <a:cs typeface="함초롬바탕" panose="02030504000101010101" pitchFamily="18" charset="-127"/>
                      </a:rPr>
                      <m:t>1</m:t>
                    </m:r>
                  </m:oMath>
                </a14:m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)</a:t>
                </a:r>
              </a:p>
              <a:p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마지막 칸 삽입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삭제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:  O(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함초롬바탕" panose="02030504000101010101" pitchFamily="18" charset="-127"/>
                        <a:cs typeface="함초롬바탕" panose="02030504000101010101" pitchFamily="18" charset="-127"/>
                      </a:rPr>
                      <m:t>1</m:t>
                    </m:r>
                  </m:oMath>
                </a14:m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),</a:t>
                </a:r>
                <a:r>
                  <a:rPr lang="en-US" altLang="ko-KR" dirty="0">
                    <a:solidFill>
                      <a:srgbClr val="7030A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함초롬바탕" panose="02030504000101010101" pitchFamily="18" charset="-127"/>
                        <a:cs typeface="함초롬바탕" panose="02030504000101010101" pitchFamily="18" charset="-127"/>
                      </a:rPr>
                      <m:t>n</m:t>
                    </m:r>
                  </m:oMath>
                </a14:m>
                <a:r>
                  <a:rPr lang="en-US" altLang="ko-KR" dirty="0">
                    <a:solidFill>
                      <a:srgbClr val="7030A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)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-&gt; void </a:t>
                </a:r>
                <a:r>
                  <a:rPr lang="en-US" altLang="ko-KR" dirty="0">
                    <a:solidFill>
                      <a:srgbClr val="FF000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reserve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(</a:t>
                </a:r>
                <a:r>
                  <a:rPr lang="en-US" altLang="ko-KR" dirty="0" err="1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size_type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count);</a:t>
                </a:r>
              </a:p>
              <a:p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시작 칸 삽입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, 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삭제 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: 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함초롬바탕" panose="02030504000101010101" pitchFamily="18" charset="-127"/>
                        <a:cs typeface="함초롬바탕" panose="02030504000101010101" pitchFamily="18" charset="-127"/>
                      </a:rPr>
                      <m:t>n</m:t>
                    </m:r>
                  </m:oMath>
                </a14:m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4921CAB-509D-4BB5-9939-39F44EC4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853968"/>
                <a:ext cx="7704856" cy="4339650"/>
              </a:xfrm>
              <a:prstGeom prst="rect">
                <a:avLst/>
              </a:prstGeom>
              <a:blipFill rotWithShape="1">
                <a:blip r:embed="rId3"/>
                <a:stretch>
                  <a:fillRect l="-1187" t="-1124" b="-1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906357" y="5229200"/>
            <a:ext cx="7331286" cy="11620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vector&lt;Type&gt;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979081" y="564721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V[4]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5741793" y="564721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V[5]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216369" y="564721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V[3]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453658" y="564721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V[2]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2690946" y="564721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V[1]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1928234" y="564721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V[0]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6504505" y="564721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V[6]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371074" y="5647216"/>
            <a:ext cx="711262" cy="6191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V[x]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1061665" y="5647216"/>
            <a:ext cx="711262" cy="6191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br>
              <a:rPr lang="en-US" altLang="ko-KR" sz="1600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V[x]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위로 구부러진 화살표 1"/>
          <p:cNvSpPr/>
          <p:nvPr/>
        </p:nvSpPr>
        <p:spPr>
          <a:xfrm>
            <a:off x="2407651" y="6266380"/>
            <a:ext cx="504056" cy="303192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위로 구부러진 화살표 25"/>
          <p:cNvSpPr/>
          <p:nvPr/>
        </p:nvSpPr>
        <p:spPr>
          <a:xfrm>
            <a:off x="3170617" y="6266380"/>
            <a:ext cx="504056" cy="303192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위로 구부러진 화살표 26"/>
          <p:cNvSpPr/>
          <p:nvPr/>
        </p:nvSpPr>
        <p:spPr>
          <a:xfrm>
            <a:off x="3932476" y="6266380"/>
            <a:ext cx="504056" cy="303192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위로 구부러진 화살표 27"/>
          <p:cNvSpPr/>
          <p:nvPr/>
        </p:nvSpPr>
        <p:spPr>
          <a:xfrm>
            <a:off x="4694335" y="6266380"/>
            <a:ext cx="504056" cy="303192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위로 구부러진 화살표 28"/>
          <p:cNvSpPr/>
          <p:nvPr/>
        </p:nvSpPr>
        <p:spPr>
          <a:xfrm>
            <a:off x="5456194" y="6266380"/>
            <a:ext cx="504056" cy="303192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위로 구부러진 화살표 31"/>
          <p:cNvSpPr/>
          <p:nvPr/>
        </p:nvSpPr>
        <p:spPr>
          <a:xfrm>
            <a:off x="6218053" y="6266380"/>
            <a:ext cx="504056" cy="303192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위로 구부러진 화살표 32"/>
          <p:cNvSpPr/>
          <p:nvPr/>
        </p:nvSpPr>
        <p:spPr>
          <a:xfrm>
            <a:off x="6984176" y="6266380"/>
            <a:ext cx="504056" cy="303192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4"/>
              </a:rPr>
              <a:t>https://learn.microsoft.com/ko-kr/cpp/standard-library/vector-class?view=msvc-170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30" name="위로 구부러진 화살표 29"/>
          <p:cNvSpPr/>
          <p:nvPr/>
        </p:nvSpPr>
        <p:spPr>
          <a:xfrm rot="10800000" flipH="1">
            <a:off x="1595239" y="5316697"/>
            <a:ext cx="614541" cy="337009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59504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 ( Dynamic size array :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동적 배열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heap 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동적 할당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메모리를 사용하는 동적 배열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 </a:t>
            </a:r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Type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vector&lt;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VV1;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07608" y="2173800"/>
            <a:ext cx="3121759" cy="4318339"/>
            <a:chOff x="251520" y="2279012"/>
            <a:chExt cx="3433935" cy="43183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4A3F19-851E-43F8-A833-CEDFF215F42E}"/>
                </a:ext>
              </a:extLst>
            </p:cNvPr>
            <p:cNvSpPr/>
            <p:nvPr/>
          </p:nvSpPr>
          <p:spPr>
            <a:xfrm>
              <a:off x="251520" y="2279012"/>
              <a:ext cx="3433935" cy="43183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vector&lt;</a:t>
              </a:r>
              <a:r>
                <a:rPr lang="en-US" altLang="ko-KR" sz="20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vector&lt;</a:t>
              </a:r>
              <a:r>
                <a:rPr lang="en-US" altLang="ko-KR" sz="2000" dirty="0">
                  <a:solidFill>
                    <a:srgbClr val="00206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r>
                <a:rPr lang="en-US" altLang="ko-KR" sz="20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&gt;</a:t>
              </a:r>
              <a:r>
                <a:rPr lang="en-US" altLang="ko-KR" sz="20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&gt;</a:t>
              </a: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5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7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52906" y="5906180"/>
              <a:ext cx="2431163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vector&lt;Type&gt;</a:t>
              </a:r>
              <a:br>
                <a:rPr lang="en-US" altLang="ko-KR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V[4]</a:t>
              </a:r>
              <a:endPara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52906" y="5115658"/>
              <a:ext cx="2431163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vector&lt;Type&gt;</a:t>
              </a:r>
              <a:br>
                <a:rPr lang="en-US" altLang="ko-KR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V[3]</a:t>
              </a:r>
              <a:endPara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52906" y="4325135"/>
              <a:ext cx="2431163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vector&lt;Type&gt;</a:t>
              </a:r>
              <a:br>
                <a:rPr lang="en-US" altLang="ko-KR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V[2]</a:t>
              </a:r>
              <a:endPara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52906" y="3534612"/>
              <a:ext cx="2431163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vector&lt;Type&gt;</a:t>
              </a:r>
              <a:br>
                <a:rPr lang="en-US" altLang="ko-KR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V[1]</a:t>
              </a:r>
              <a:endPara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52906" y="2744089"/>
              <a:ext cx="2431163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vector&lt;Type&gt;</a:t>
              </a:r>
              <a:br>
                <a:rPr lang="en-US" altLang="ko-KR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V[0]</a:t>
              </a:r>
              <a:endPara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https://learn.microsoft.com/ko-kr/cpp/standard-library/vector-class?view=msvc-170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779912" y="2587405"/>
            <a:ext cx="5210686" cy="721515"/>
            <a:chOff x="3853791" y="2838872"/>
            <a:chExt cx="5210686" cy="72151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4A3F19-851E-43F8-A833-CEDFF215F42E}"/>
                </a:ext>
              </a:extLst>
            </p:cNvPr>
            <p:cNvSpPr/>
            <p:nvPr/>
          </p:nvSpPr>
          <p:spPr>
            <a:xfrm>
              <a:off x="3853791" y="2838872"/>
              <a:ext cx="5210686" cy="72151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600" dirty="0">
                  <a:solidFill>
                    <a:srgbClr val="00206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&lt;Type&gt;</a:t>
              </a:r>
            </a:p>
            <a:p>
              <a:pPr algn="r"/>
              <a:r>
                <a:rPr lang="en-US" altLang="ko-KR" sz="16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allocator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279795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V[0][4]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6448709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V[0][3]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5617623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V[0][2]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4786537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V[0][1]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3955451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V[0][0]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cxnSp>
        <p:nvCxnSpPr>
          <p:cNvPr id="6" name="직선 화살표 연결선 5"/>
          <p:cNvCxnSpPr>
            <a:stCxn id="22" idx="3"/>
            <a:endCxn id="31" idx="1"/>
          </p:cNvCxnSpPr>
          <p:nvPr/>
        </p:nvCxnSpPr>
        <p:spPr>
          <a:xfrm flipV="1">
            <a:off x="3073561" y="2948163"/>
            <a:ext cx="706351" cy="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3779912" y="3376473"/>
            <a:ext cx="5210686" cy="721515"/>
            <a:chOff x="3853791" y="2838872"/>
            <a:chExt cx="5210686" cy="72151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D4A3F19-851E-43F8-A833-CEDFF215F42E}"/>
                </a:ext>
              </a:extLst>
            </p:cNvPr>
            <p:cNvSpPr/>
            <p:nvPr/>
          </p:nvSpPr>
          <p:spPr>
            <a:xfrm>
              <a:off x="3853791" y="2838872"/>
              <a:ext cx="5210686" cy="72151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600" dirty="0">
                  <a:solidFill>
                    <a:srgbClr val="00206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&lt;Type&gt;</a:t>
              </a:r>
            </a:p>
            <a:p>
              <a:pPr algn="r"/>
              <a:r>
                <a:rPr lang="en-US" altLang="ko-KR" sz="16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allocator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279795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V[1][4]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6448709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V[1][3]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5617623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V[1][2]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4786537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V[1][1]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3955451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V[1][0]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779912" y="4171425"/>
            <a:ext cx="5210686" cy="721515"/>
            <a:chOff x="3853791" y="2838872"/>
            <a:chExt cx="5210686" cy="72151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4A3F19-851E-43F8-A833-CEDFF215F42E}"/>
                </a:ext>
              </a:extLst>
            </p:cNvPr>
            <p:cNvSpPr/>
            <p:nvPr/>
          </p:nvSpPr>
          <p:spPr>
            <a:xfrm>
              <a:off x="3853791" y="2838872"/>
              <a:ext cx="5210686" cy="72151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600" dirty="0">
                  <a:solidFill>
                    <a:srgbClr val="00206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&lt;Type&gt;</a:t>
              </a:r>
            </a:p>
            <a:p>
              <a:pPr algn="r"/>
              <a:r>
                <a:rPr lang="en-US" altLang="ko-KR" sz="16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allocator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279795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V[2][4]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6448709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V[2][3]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5617623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V[2][2]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4786537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V[2][1]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3955451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V[2][0]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779912" y="5748976"/>
            <a:ext cx="5210686" cy="721515"/>
            <a:chOff x="3853791" y="2838872"/>
            <a:chExt cx="5210686" cy="721515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D4A3F19-851E-43F8-A833-CEDFF215F42E}"/>
                </a:ext>
              </a:extLst>
            </p:cNvPr>
            <p:cNvSpPr/>
            <p:nvPr/>
          </p:nvSpPr>
          <p:spPr>
            <a:xfrm>
              <a:off x="3853791" y="2838872"/>
              <a:ext cx="5210686" cy="72151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600" dirty="0">
                  <a:solidFill>
                    <a:srgbClr val="00206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&lt;Type&gt;</a:t>
              </a:r>
            </a:p>
            <a:p>
              <a:pPr algn="r"/>
              <a:r>
                <a:rPr lang="en-US" altLang="ko-KR" sz="16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allocator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279795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V[4][4]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6448709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V[4][3]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5617623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V[4][2]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4786537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V[4][1]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3955451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V[4][0]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cxnSp>
        <p:nvCxnSpPr>
          <p:cNvPr id="86" name="직선 화살표 연결선 85"/>
          <p:cNvCxnSpPr>
            <a:stCxn id="21" idx="3"/>
            <a:endCxn id="57" idx="1"/>
          </p:cNvCxnSpPr>
          <p:nvPr/>
        </p:nvCxnSpPr>
        <p:spPr>
          <a:xfrm flipV="1">
            <a:off x="3073561" y="3737231"/>
            <a:ext cx="706351" cy="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20" idx="3"/>
            <a:endCxn id="64" idx="1"/>
          </p:cNvCxnSpPr>
          <p:nvPr/>
        </p:nvCxnSpPr>
        <p:spPr>
          <a:xfrm>
            <a:off x="3073561" y="4529505"/>
            <a:ext cx="706351" cy="2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3779912" y="4959353"/>
            <a:ext cx="5210686" cy="721515"/>
            <a:chOff x="3853791" y="2838872"/>
            <a:chExt cx="5210686" cy="721515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D4A3F19-851E-43F8-A833-CEDFF215F42E}"/>
                </a:ext>
              </a:extLst>
            </p:cNvPr>
            <p:cNvSpPr/>
            <p:nvPr/>
          </p:nvSpPr>
          <p:spPr>
            <a:xfrm>
              <a:off x="3853791" y="2838872"/>
              <a:ext cx="5210686" cy="72151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600" dirty="0">
                  <a:solidFill>
                    <a:srgbClr val="00206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&lt;Type&gt;</a:t>
              </a:r>
            </a:p>
            <a:p>
              <a:pPr algn="r"/>
              <a:r>
                <a:rPr lang="en-US" altLang="ko-KR" sz="16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allocator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7279795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V[3][4]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6448709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V[3][3]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5617623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V[3][2]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4786537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V[3][1]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6733DFD-1CAC-427F-A5D4-57D6D3DAB3D4}"/>
                </a:ext>
              </a:extLst>
            </p:cNvPr>
            <p:cNvSpPr/>
            <p:nvPr/>
          </p:nvSpPr>
          <p:spPr>
            <a:xfrm>
              <a:off x="3955451" y="2894544"/>
              <a:ext cx="711262" cy="61916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Type</a:t>
              </a:r>
              <a:br>
                <a:rPr lang="en-US" altLang="ko-KR" sz="1500" dirty="0">
                  <a:solidFill>
                    <a:sysClr val="windowText" lastClr="00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500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V[3][0]</a:t>
              </a:r>
              <a:endParaRPr lang="ko-KR" altLang="en-US" sz="15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cxnSp>
        <p:nvCxnSpPr>
          <p:cNvPr id="99" name="직선 화살표 연결선 98"/>
          <p:cNvCxnSpPr>
            <a:stCxn id="19" idx="3"/>
            <a:endCxn id="93" idx="1"/>
          </p:cNvCxnSpPr>
          <p:nvPr/>
        </p:nvCxnSpPr>
        <p:spPr>
          <a:xfrm>
            <a:off x="3073561" y="5320028"/>
            <a:ext cx="706351" cy="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17" idx="3"/>
            <a:endCxn id="71" idx="1"/>
          </p:cNvCxnSpPr>
          <p:nvPr/>
        </p:nvCxnSpPr>
        <p:spPr>
          <a:xfrm flipV="1">
            <a:off x="3073561" y="6109734"/>
            <a:ext cx="706351" cy="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73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Day02 - 2. Default Parameter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Default Parameter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Function Overloading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Default Parameter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사용을 주의해야 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매개변수의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갯수가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많아짐은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Default parameter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대체 가능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call(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a)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호출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call(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b=0)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호출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call(1);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call(2, 3);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393206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forward_list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 Singly Linked List :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단순 연결 리스트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heap 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동적 할당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메모리를 사용하는 동적 배열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forward_list</a:t>
            </a:r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구성요소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저장할 값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Next_Pointer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노드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주소 값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forward_list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Type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forward_list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FL1; 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906357" y="5256980"/>
            <a:ext cx="7331286" cy="11620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forward_list</a:t>
            </a:r>
            <a:endParaRPr lang="en-US" altLang="ko-KR" sz="5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222718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[2]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5306424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[3]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139012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[1]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2055306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6390130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[4]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473838" y="5674996"/>
            <a:ext cx="711262" cy="6191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</a:t>
            </a:r>
            <a:endParaRPr lang="ko-KR" altLang="en-US" sz="14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971600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FL1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https://learn.microsoft.com/ko-kr/cpp/standard-library/forward-list-class?view=msvc-170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cxnSp>
        <p:nvCxnSpPr>
          <p:cNvPr id="4" name="직선 화살표 연결선 3"/>
          <p:cNvCxnSpPr>
            <a:stCxn id="25" idx="3"/>
            <a:endCxn id="21" idx="1"/>
          </p:cNvCxnSpPr>
          <p:nvPr/>
        </p:nvCxnSpPr>
        <p:spPr>
          <a:xfrm>
            <a:off x="1682862" y="5984578"/>
            <a:ext cx="372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1" idx="3"/>
            <a:endCxn id="20" idx="1"/>
          </p:cNvCxnSpPr>
          <p:nvPr/>
        </p:nvCxnSpPr>
        <p:spPr>
          <a:xfrm>
            <a:off x="2766568" y="5984578"/>
            <a:ext cx="372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3"/>
            <a:endCxn id="17" idx="1"/>
          </p:cNvCxnSpPr>
          <p:nvPr/>
        </p:nvCxnSpPr>
        <p:spPr>
          <a:xfrm>
            <a:off x="3850274" y="5984578"/>
            <a:ext cx="372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7" idx="3"/>
            <a:endCxn id="18" idx="1"/>
          </p:cNvCxnSpPr>
          <p:nvPr/>
        </p:nvCxnSpPr>
        <p:spPr>
          <a:xfrm>
            <a:off x="4933980" y="5984578"/>
            <a:ext cx="372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8" idx="3"/>
            <a:endCxn id="23" idx="1"/>
          </p:cNvCxnSpPr>
          <p:nvPr/>
        </p:nvCxnSpPr>
        <p:spPr>
          <a:xfrm>
            <a:off x="6017686" y="5984578"/>
            <a:ext cx="372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3"/>
            <a:endCxn id="24" idx="1"/>
          </p:cNvCxnSpPr>
          <p:nvPr/>
        </p:nvCxnSpPr>
        <p:spPr>
          <a:xfrm>
            <a:off x="7101392" y="5984578"/>
            <a:ext cx="3724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3283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list ( Doubly-linked list :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이중 연결 리스트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heap 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동적 할당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메모리를 사용하는 동적 배열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&lt;list&gt;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구성요소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저장할 값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Previous_Pointer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이전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노드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주소 값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Next_Pointer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노드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주소 값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list&lt;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Type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list&lt;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L1; 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906357" y="5256980"/>
            <a:ext cx="7331286" cy="11620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list</a:t>
            </a:r>
            <a:endParaRPr lang="en-US" altLang="ko-KR" sz="5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https://learn.microsoft.com/ko-kr/cpp/standard-library/list-class?view=msvc-170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682862" y="5855648"/>
            <a:ext cx="5790976" cy="0"/>
            <a:chOff x="1682862" y="5839172"/>
            <a:chExt cx="5790976" cy="0"/>
          </a:xfrm>
        </p:grpSpPr>
        <p:cxnSp>
          <p:nvCxnSpPr>
            <p:cNvPr id="4" name="직선 화살표 연결선 3"/>
            <p:cNvCxnSpPr/>
            <p:nvPr/>
          </p:nvCxnSpPr>
          <p:spPr>
            <a:xfrm>
              <a:off x="1682862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2766568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3850274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4933980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6017686" y="5839172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7101392" y="5839172"/>
              <a:ext cx="3724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 rot="10800000">
            <a:off x="1682862" y="6132570"/>
            <a:ext cx="5790976" cy="0"/>
            <a:chOff x="1682862" y="6093296"/>
            <a:chExt cx="5790976" cy="0"/>
          </a:xfrm>
        </p:grpSpPr>
        <p:cxnSp>
          <p:nvCxnSpPr>
            <p:cNvPr id="22" name="직선 화살표 연결선 21"/>
            <p:cNvCxnSpPr/>
            <p:nvPr/>
          </p:nvCxnSpPr>
          <p:spPr>
            <a:xfrm>
              <a:off x="1682862" y="6093296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2766568" y="6093296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3850274" y="6093296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4933980" y="6093296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6017686" y="6093296"/>
              <a:ext cx="372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7101392" y="6093296"/>
              <a:ext cx="3724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222718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[2]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5306424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[3]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139012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[1]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2055306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[0]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6390130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[4]</a:t>
            </a:r>
            <a:endParaRPr lang="ko-KR" altLang="en-US" sz="16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473838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</a:p>
          <a:p>
            <a:pPr algn="ctr"/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[5]</a:t>
            </a:r>
            <a:endParaRPr lang="ko-KR" altLang="en-US" sz="14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971600" y="5674996"/>
            <a:ext cx="711262" cy="619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FL1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76992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</a:t>
            </a:r>
          </a:p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Balanced Binary Search Tree :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균형 이진 탐색 트리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 : ( key == value 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자료구조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자동 정렬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중위 순회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 안됨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multiset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set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같고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 가능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&lt;set&gt;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구성요소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Key == Value(Data)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 값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set&lt;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Type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set&lt;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S1; </a:t>
            </a:r>
          </a:p>
          <a:p>
            <a:r>
              <a:rPr lang="en-US" altLang="ko-KR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multiset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Type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multiset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MS1;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906357" y="4221088"/>
            <a:ext cx="7331286" cy="2197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https://learn.microsoft.com/ko-kr/cpp/standard-library/set-class?view=msvc-170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2962708" y="4820598"/>
            <a:ext cx="3233555" cy="1434990"/>
            <a:chOff x="956246" y="2060848"/>
            <a:chExt cx="3233555" cy="1434990"/>
          </a:xfrm>
        </p:grpSpPr>
        <p:sp>
          <p:nvSpPr>
            <p:cNvPr id="39" name="타원 38"/>
            <p:cNvSpPr/>
            <p:nvPr/>
          </p:nvSpPr>
          <p:spPr>
            <a:xfrm>
              <a:off x="2376293" y="2060848"/>
              <a:ext cx="393459" cy="39345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6</a:t>
              </a:r>
              <a:endParaRPr lang="ko-KR" altLang="en-US" sz="20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40" name="_s50185"/>
            <p:cNvCxnSpPr>
              <a:cxnSpLocks noChangeShapeType="1"/>
              <a:stCxn id="44" idx="0"/>
              <a:endCxn id="39" idx="4"/>
            </p:cNvCxnSpPr>
            <p:nvPr/>
          </p:nvCxnSpPr>
          <p:spPr bwMode="auto">
            <a:xfrm rot="16200000" flipV="1">
              <a:off x="2974365" y="2052965"/>
              <a:ext cx="144016" cy="946699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_s50186"/>
            <p:cNvCxnSpPr>
              <a:cxnSpLocks noChangeShapeType="1"/>
              <a:stCxn id="42" idx="0"/>
              <a:endCxn id="39" idx="4"/>
            </p:cNvCxnSpPr>
            <p:nvPr/>
          </p:nvCxnSpPr>
          <p:spPr bwMode="auto">
            <a:xfrm rot="5400000" flipH="1" flipV="1">
              <a:off x="2027666" y="2052966"/>
              <a:ext cx="144016" cy="946698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타원 41"/>
            <p:cNvSpPr/>
            <p:nvPr/>
          </p:nvSpPr>
          <p:spPr>
            <a:xfrm>
              <a:off x="1429595" y="2598323"/>
              <a:ext cx="393459" cy="3934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3</a:t>
              </a:r>
              <a:endParaRPr lang="ko-KR" altLang="en-US" sz="20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956246" y="3102379"/>
              <a:ext cx="393459" cy="3934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endParaRPr lang="ko-KR" altLang="en-US" sz="20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322992" y="2598323"/>
              <a:ext cx="393459" cy="3934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8</a:t>
              </a:r>
              <a:endParaRPr lang="ko-KR" altLang="en-US" sz="20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1902944" y="3102379"/>
              <a:ext cx="393459" cy="3934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5</a:t>
              </a:r>
              <a:endParaRPr lang="ko-KR" altLang="en-US" sz="20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849643" y="3102379"/>
              <a:ext cx="393459" cy="3934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7</a:t>
              </a:r>
              <a:endParaRPr lang="ko-KR" altLang="en-US" sz="20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3796342" y="3102379"/>
              <a:ext cx="393459" cy="39345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9</a:t>
              </a:r>
              <a:endParaRPr lang="ko-KR" altLang="en-US" sz="20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50" name="_s50186"/>
            <p:cNvCxnSpPr>
              <a:cxnSpLocks noChangeShapeType="1"/>
              <a:stCxn id="43" idx="0"/>
              <a:endCxn id="42" idx="4"/>
            </p:cNvCxnSpPr>
            <p:nvPr/>
          </p:nvCxnSpPr>
          <p:spPr bwMode="auto">
            <a:xfrm rot="5400000" flipH="1" flipV="1">
              <a:off x="1334352" y="2810407"/>
              <a:ext cx="110597" cy="473349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_s50186"/>
            <p:cNvCxnSpPr>
              <a:cxnSpLocks noChangeShapeType="1"/>
              <a:stCxn id="42" idx="4"/>
              <a:endCxn id="45" idx="0"/>
            </p:cNvCxnSpPr>
            <p:nvPr/>
          </p:nvCxnSpPr>
          <p:spPr bwMode="auto">
            <a:xfrm rot="16200000" flipH="1">
              <a:off x="1807701" y="2810405"/>
              <a:ext cx="110597" cy="473349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_s50186"/>
            <p:cNvCxnSpPr>
              <a:cxnSpLocks noChangeShapeType="1"/>
              <a:stCxn id="46" idx="0"/>
              <a:endCxn id="44" idx="4"/>
            </p:cNvCxnSpPr>
            <p:nvPr/>
          </p:nvCxnSpPr>
          <p:spPr bwMode="auto">
            <a:xfrm rot="5400000" flipH="1" flipV="1">
              <a:off x="3227749" y="2810407"/>
              <a:ext cx="110597" cy="473349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_s50186"/>
            <p:cNvCxnSpPr>
              <a:cxnSpLocks noChangeShapeType="1"/>
              <a:stCxn id="44" idx="4"/>
              <a:endCxn id="47" idx="0"/>
            </p:cNvCxnSpPr>
            <p:nvPr/>
          </p:nvCxnSpPr>
          <p:spPr bwMode="auto">
            <a:xfrm rot="16200000" flipH="1">
              <a:off x="3701099" y="2810405"/>
              <a:ext cx="110597" cy="47335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7238323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map ( Balanced Binary Tree :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균형 이진 트리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map : ( key : value 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쌍으로 구성된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자료구조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 안됨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multimap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map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같고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 가능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&lt;map&gt;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구성요소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Key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요소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Value(Data)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 값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map&lt;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Key, Value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map&lt;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string,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M1; 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multimap&lt;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Key, Value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multimap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string,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MM1;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906357" y="4221088"/>
            <a:ext cx="7331286" cy="2197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map</a:t>
            </a:r>
          </a:p>
          <a:p>
            <a:endParaRPr lang="en-US" altLang="ko-KR" sz="2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5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5344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https://learn.microsoft.com/ko-kr/cpp/standard-library/map-class?view=msvc-170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6C2E35-1BB8-D709-21BD-3824DD2BF079}"/>
              </a:ext>
            </a:extLst>
          </p:cNvPr>
          <p:cNvGrpSpPr/>
          <p:nvPr/>
        </p:nvGrpSpPr>
        <p:grpSpPr>
          <a:xfrm>
            <a:off x="1693664" y="5835784"/>
            <a:ext cx="1318598" cy="535578"/>
            <a:chOff x="1403648" y="5845750"/>
            <a:chExt cx="1318598" cy="53557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B06DC74-CEE6-3B00-10AD-B94C6EF98A68}"/>
                </a:ext>
              </a:extLst>
            </p:cNvPr>
            <p:cNvSpPr/>
            <p:nvPr/>
          </p:nvSpPr>
          <p:spPr>
            <a:xfrm>
              <a:off x="1403648" y="5845750"/>
              <a:ext cx="1318598" cy="2700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  <a:r>
                <a:rPr lang="ko-KR" altLang="en-US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기차</a:t>
              </a:r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668CA75-0711-543F-29B6-726A2A2BBC41}"/>
                </a:ext>
              </a:extLst>
            </p:cNvPr>
            <p:cNvSpPr/>
            <p:nvPr/>
          </p:nvSpPr>
          <p:spPr>
            <a:xfrm>
              <a:off x="1403648" y="6111324"/>
              <a:ext cx="1318598" cy="27000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7000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E2EF9C-2AD7-7AE4-49CB-6701B6ECF97B}"/>
              </a:ext>
            </a:extLst>
          </p:cNvPr>
          <p:cNvSpPr/>
          <p:nvPr/>
        </p:nvSpPr>
        <p:spPr>
          <a:xfrm>
            <a:off x="3713498" y="2548868"/>
            <a:ext cx="1089749" cy="3593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623406-4FFA-B4B7-4584-9768FDA1284D}"/>
              </a:ext>
            </a:extLst>
          </p:cNvPr>
          <p:cNvSpPr/>
          <p:nvPr/>
        </p:nvSpPr>
        <p:spPr>
          <a:xfrm>
            <a:off x="3713498" y="2908242"/>
            <a:ext cx="1089749" cy="35937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5712D-6F4A-8405-1428-2FB3AB61C9A8}"/>
              </a:ext>
            </a:extLst>
          </p:cNvPr>
          <p:cNvSpPr/>
          <p:nvPr/>
        </p:nvSpPr>
        <p:spPr>
          <a:xfrm>
            <a:off x="4762010" y="2548868"/>
            <a:ext cx="1089749" cy="3593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51E9E4-FF94-F483-BDEC-FDC40563564E}"/>
              </a:ext>
            </a:extLst>
          </p:cNvPr>
          <p:cNvSpPr/>
          <p:nvPr/>
        </p:nvSpPr>
        <p:spPr>
          <a:xfrm>
            <a:off x="4762010" y="2908242"/>
            <a:ext cx="1089749" cy="35937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4041AE-C974-C8E0-BC11-571A10AB24C9}"/>
              </a:ext>
            </a:extLst>
          </p:cNvPr>
          <p:cNvSpPr/>
          <p:nvPr/>
        </p:nvSpPr>
        <p:spPr>
          <a:xfrm>
            <a:off x="5851759" y="2548868"/>
            <a:ext cx="1089749" cy="3593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Key3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ED5BD5-8D6B-32DF-925E-2645AD0490A3}"/>
              </a:ext>
            </a:extLst>
          </p:cNvPr>
          <p:cNvSpPr/>
          <p:nvPr/>
        </p:nvSpPr>
        <p:spPr>
          <a:xfrm>
            <a:off x="5851759" y="2908242"/>
            <a:ext cx="1089749" cy="35937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D00F54-D42A-E097-1BDD-FC3C84081929}"/>
              </a:ext>
            </a:extLst>
          </p:cNvPr>
          <p:cNvSpPr/>
          <p:nvPr/>
        </p:nvSpPr>
        <p:spPr>
          <a:xfrm>
            <a:off x="6941508" y="2548868"/>
            <a:ext cx="1089749" cy="3593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Key4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DC7A9D-2AEA-77B6-6E69-5542F70A47C8}"/>
              </a:ext>
            </a:extLst>
          </p:cNvPr>
          <p:cNvSpPr/>
          <p:nvPr/>
        </p:nvSpPr>
        <p:spPr>
          <a:xfrm>
            <a:off x="6941508" y="2908242"/>
            <a:ext cx="1089749" cy="35937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Value4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03FD51-DCE1-1F79-863A-79FE26FFE5B1}"/>
              </a:ext>
            </a:extLst>
          </p:cNvPr>
          <p:cNvGrpSpPr/>
          <p:nvPr/>
        </p:nvGrpSpPr>
        <p:grpSpPr>
          <a:xfrm>
            <a:off x="3173022" y="5835784"/>
            <a:ext cx="1318598" cy="535578"/>
            <a:chOff x="1403648" y="5845750"/>
            <a:chExt cx="1318598" cy="53557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3F10A84-D237-53A3-5C81-3133D7CF4719}"/>
                </a:ext>
              </a:extLst>
            </p:cNvPr>
            <p:cNvSpPr/>
            <p:nvPr/>
          </p:nvSpPr>
          <p:spPr>
            <a:xfrm>
              <a:off x="1403648" y="5845750"/>
              <a:ext cx="1318598" cy="2700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  <a:r>
                <a:rPr lang="ko-KR" altLang="en-US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비행기</a:t>
              </a:r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E7A6156-FEE2-1C3B-0A7C-299C9EF40A65}"/>
                </a:ext>
              </a:extLst>
            </p:cNvPr>
            <p:cNvSpPr/>
            <p:nvPr/>
          </p:nvSpPr>
          <p:spPr>
            <a:xfrm>
              <a:off x="1403648" y="6111324"/>
              <a:ext cx="1318598" cy="27000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5000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DEAFE9-591A-E6E5-B4C4-575B0219CC4F}"/>
              </a:ext>
            </a:extLst>
          </p:cNvPr>
          <p:cNvGrpSpPr/>
          <p:nvPr/>
        </p:nvGrpSpPr>
        <p:grpSpPr>
          <a:xfrm>
            <a:off x="6131738" y="5835784"/>
            <a:ext cx="1318598" cy="535578"/>
            <a:chOff x="1403648" y="5845750"/>
            <a:chExt cx="1318598" cy="53557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729F1C8-C37C-124A-E771-BA83AE51A5B8}"/>
                </a:ext>
              </a:extLst>
            </p:cNvPr>
            <p:cNvSpPr/>
            <p:nvPr/>
          </p:nvSpPr>
          <p:spPr>
            <a:xfrm>
              <a:off x="1403648" y="5845750"/>
              <a:ext cx="1318598" cy="2700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  <a:r>
                <a:rPr lang="ko-KR" altLang="en-US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카누</a:t>
              </a:r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3100124-132C-31E1-B468-83F37712E76B}"/>
                </a:ext>
              </a:extLst>
            </p:cNvPr>
            <p:cNvSpPr/>
            <p:nvPr/>
          </p:nvSpPr>
          <p:spPr>
            <a:xfrm>
              <a:off x="1403648" y="6111324"/>
              <a:ext cx="1318598" cy="27000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5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CCEABA-FD96-2EE5-4E8C-A4372EB1D2F0}"/>
              </a:ext>
            </a:extLst>
          </p:cNvPr>
          <p:cNvGrpSpPr/>
          <p:nvPr/>
        </p:nvGrpSpPr>
        <p:grpSpPr>
          <a:xfrm>
            <a:off x="4652380" y="5835784"/>
            <a:ext cx="1318598" cy="535578"/>
            <a:chOff x="1403648" y="5845750"/>
            <a:chExt cx="1318598" cy="53557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4823D27-0A0A-965E-DF68-7B0A2E0FC027}"/>
                </a:ext>
              </a:extLst>
            </p:cNvPr>
            <p:cNvSpPr/>
            <p:nvPr/>
          </p:nvSpPr>
          <p:spPr>
            <a:xfrm>
              <a:off x="1403648" y="5845750"/>
              <a:ext cx="1318598" cy="2700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  <a:r>
                <a:rPr lang="ko-KR" altLang="en-US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요트</a:t>
              </a:r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68AEB6F-6B78-2EA6-0FAE-7943E5761CBD}"/>
                </a:ext>
              </a:extLst>
            </p:cNvPr>
            <p:cNvSpPr/>
            <p:nvPr/>
          </p:nvSpPr>
          <p:spPr>
            <a:xfrm>
              <a:off x="1403648" y="6111324"/>
              <a:ext cx="1318598" cy="27000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20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76EAFF-9EC5-F4CE-D0D9-57345CD72AB6}"/>
              </a:ext>
            </a:extLst>
          </p:cNvPr>
          <p:cNvGrpSpPr/>
          <p:nvPr/>
        </p:nvGrpSpPr>
        <p:grpSpPr>
          <a:xfrm>
            <a:off x="2433342" y="5052249"/>
            <a:ext cx="1318598" cy="535578"/>
            <a:chOff x="1403648" y="5845750"/>
            <a:chExt cx="1318598" cy="53557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5C54BBD-DAF5-2E2D-82AD-99DBA46A0396}"/>
                </a:ext>
              </a:extLst>
            </p:cNvPr>
            <p:cNvSpPr/>
            <p:nvPr/>
          </p:nvSpPr>
          <p:spPr>
            <a:xfrm>
              <a:off x="1403648" y="5845750"/>
              <a:ext cx="1318598" cy="2700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  <a:r>
                <a:rPr lang="ko-KR" altLang="en-US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버스</a:t>
              </a:r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E0664A3-02A5-D980-5764-BB34A14E5416}"/>
                </a:ext>
              </a:extLst>
            </p:cNvPr>
            <p:cNvSpPr/>
            <p:nvPr/>
          </p:nvSpPr>
          <p:spPr>
            <a:xfrm>
              <a:off x="1403648" y="6111324"/>
              <a:ext cx="1318598" cy="27000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500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B823343-F15C-38DB-1EAC-4A2BB9FC0333}"/>
              </a:ext>
            </a:extLst>
          </p:cNvPr>
          <p:cNvGrpSpPr/>
          <p:nvPr/>
        </p:nvGrpSpPr>
        <p:grpSpPr>
          <a:xfrm>
            <a:off x="3912701" y="4268713"/>
            <a:ext cx="1318598" cy="535578"/>
            <a:chOff x="1403648" y="5845750"/>
            <a:chExt cx="1318598" cy="53557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6153C50-B6D4-16C8-3100-C502630ADAAE}"/>
                </a:ext>
              </a:extLst>
            </p:cNvPr>
            <p:cNvSpPr/>
            <p:nvPr/>
          </p:nvSpPr>
          <p:spPr>
            <a:xfrm>
              <a:off x="1403648" y="5845750"/>
              <a:ext cx="1318598" cy="2700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  <a:r>
                <a:rPr lang="ko-KR" altLang="en-US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썰매</a:t>
              </a:r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362724A-997F-D578-CDC2-2350E4103109}"/>
                </a:ext>
              </a:extLst>
            </p:cNvPr>
            <p:cNvSpPr/>
            <p:nvPr/>
          </p:nvSpPr>
          <p:spPr>
            <a:xfrm>
              <a:off x="1403648" y="6111324"/>
              <a:ext cx="1318598" cy="27000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10</a:t>
              </a:r>
            </a:p>
          </p:txBody>
        </p:sp>
      </p:grpSp>
      <p:cxnSp>
        <p:nvCxnSpPr>
          <p:cNvPr id="69" name="_s50186">
            <a:extLst>
              <a:ext uri="{FF2B5EF4-FFF2-40B4-BE49-F238E27FC236}">
                <a16:creationId xmlns:a16="http://schemas.microsoft.com/office/drawing/2014/main" id="{988E59B7-1D70-3A4A-D0D5-101F427CEE9C}"/>
              </a:ext>
            </a:extLst>
          </p:cNvPr>
          <p:cNvCxnSpPr>
            <a:cxnSpLocks noChangeShapeType="1"/>
            <a:stCxn id="31" idx="0"/>
            <a:endCxn id="68" idx="2"/>
          </p:cNvCxnSpPr>
          <p:nvPr/>
        </p:nvCxnSpPr>
        <p:spPr bwMode="auto">
          <a:xfrm rot="5400000" flipH="1" flipV="1">
            <a:off x="3708341" y="4188591"/>
            <a:ext cx="247958" cy="1479359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AFE0366-A140-7A08-7B7E-66DCF7F14D40}"/>
              </a:ext>
            </a:extLst>
          </p:cNvPr>
          <p:cNvGrpSpPr/>
          <p:nvPr/>
        </p:nvGrpSpPr>
        <p:grpSpPr>
          <a:xfrm>
            <a:off x="5392060" y="5052249"/>
            <a:ext cx="1318598" cy="535578"/>
            <a:chOff x="1403648" y="5845750"/>
            <a:chExt cx="1318598" cy="53557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30721C1-0F63-60EA-8177-2E8EB09E6A07}"/>
                </a:ext>
              </a:extLst>
            </p:cNvPr>
            <p:cNvSpPr/>
            <p:nvPr/>
          </p:nvSpPr>
          <p:spPr>
            <a:xfrm>
              <a:off x="1403648" y="5845750"/>
              <a:ext cx="1318598" cy="2700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  <a:r>
                <a:rPr lang="ko-KR" altLang="en-US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우주선</a:t>
              </a:r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"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8818174-A283-7F59-CF1A-01A16EEB5E46}"/>
                </a:ext>
              </a:extLst>
            </p:cNvPr>
            <p:cNvSpPr/>
            <p:nvPr/>
          </p:nvSpPr>
          <p:spPr>
            <a:xfrm>
              <a:off x="1403648" y="6111324"/>
              <a:ext cx="1318598" cy="27000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10000</a:t>
              </a:r>
            </a:p>
          </p:txBody>
        </p:sp>
      </p:grpSp>
      <p:cxnSp>
        <p:nvCxnSpPr>
          <p:cNvPr id="75" name="_s50186">
            <a:extLst>
              <a:ext uri="{FF2B5EF4-FFF2-40B4-BE49-F238E27FC236}">
                <a16:creationId xmlns:a16="http://schemas.microsoft.com/office/drawing/2014/main" id="{7EC7BE5D-BA67-C022-02DF-7BD087E4C487}"/>
              </a:ext>
            </a:extLst>
          </p:cNvPr>
          <p:cNvCxnSpPr>
            <a:cxnSpLocks noChangeShapeType="1"/>
            <a:stCxn id="73" idx="0"/>
            <a:endCxn id="68" idx="2"/>
          </p:cNvCxnSpPr>
          <p:nvPr/>
        </p:nvCxnSpPr>
        <p:spPr bwMode="auto">
          <a:xfrm rot="16200000" flipV="1">
            <a:off x="5187701" y="4188590"/>
            <a:ext cx="247958" cy="1479359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_s50186">
            <a:extLst>
              <a:ext uri="{FF2B5EF4-FFF2-40B4-BE49-F238E27FC236}">
                <a16:creationId xmlns:a16="http://schemas.microsoft.com/office/drawing/2014/main" id="{1D736F45-2321-A08D-2221-D76D2D8A93E5}"/>
              </a:ext>
            </a:extLst>
          </p:cNvPr>
          <p:cNvCxnSpPr>
            <a:cxnSpLocks noChangeShapeType="1"/>
            <a:stCxn id="2" idx="0"/>
            <a:endCxn id="32" idx="2"/>
          </p:cNvCxnSpPr>
          <p:nvPr/>
        </p:nvCxnSpPr>
        <p:spPr bwMode="auto">
          <a:xfrm rot="5400000" flipH="1" flipV="1">
            <a:off x="2598824" y="5341967"/>
            <a:ext cx="247957" cy="73967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_s50186">
            <a:extLst>
              <a:ext uri="{FF2B5EF4-FFF2-40B4-BE49-F238E27FC236}">
                <a16:creationId xmlns:a16="http://schemas.microsoft.com/office/drawing/2014/main" id="{B7C2FAF5-195F-3F09-162C-08602B1426E3}"/>
              </a:ext>
            </a:extLst>
          </p:cNvPr>
          <p:cNvCxnSpPr>
            <a:cxnSpLocks noChangeShapeType="1"/>
            <a:stCxn id="18" idx="0"/>
            <a:endCxn id="32" idx="2"/>
          </p:cNvCxnSpPr>
          <p:nvPr/>
        </p:nvCxnSpPr>
        <p:spPr bwMode="auto">
          <a:xfrm rot="16200000" flipV="1">
            <a:off x="3338503" y="5341966"/>
            <a:ext cx="247957" cy="73968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_s50186">
            <a:extLst>
              <a:ext uri="{FF2B5EF4-FFF2-40B4-BE49-F238E27FC236}">
                <a16:creationId xmlns:a16="http://schemas.microsoft.com/office/drawing/2014/main" id="{86ED8BC3-67C5-FE41-AD2D-DE814F560C34}"/>
              </a:ext>
            </a:extLst>
          </p:cNvPr>
          <p:cNvCxnSpPr>
            <a:cxnSpLocks noChangeShapeType="1"/>
            <a:stCxn id="28" idx="0"/>
            <a:endCxn id="74" idx="2"/>
          </p:cNvCxnSpPr>
          <p:nvPr/>
        </p:nvCxnSpPr>
        <p:spPr bwMode="auto">
          <a:xfrm rot="5400000" flipH="1" flipV="1">
            <a:off x="5557541" y="5341966"/>
            <a:ext cx="247957" cy="73968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_s50186">
            <a:extLst>
              <a:ext uri="{FF2B5EF4-FFF2-40B4-BE49-F238E27FC236}">
                <a16:creationId xmlns:a16="http://schemas.microsoft.com/office/drawing/2014/main" id="{9994506C-7B54-3307-8289-1574878354CC}"/>
              </a:ext>
            </a:extLst>
          </p:cNvPr>
          <p:cNvCxnSpPr>
            <a:cxnSpLocks noChangeShapeType="1"/>
            <a:stCxn id="21" idx="0"/>
            <a:endCxn id="74" idx="2"/>
          </p:cNvCxnSpPr>
          <p:nvPr/>
        </p:nvCxnSpPr>
        <p:spPr bwMode="auto">
          <a:xfrm rot="16200000" flipV="1">
            <a:off x="6297220" y="5341967"/>
            <a:ext cx="247957" cy="73967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0316462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869225" y="3717032"/>
          <a:ext cx="7405551" cy="2917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182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4927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container</a:t>
                      </a:r>
                      <a:r>
                        <a:rPr lang="en-US" altLang="ko-KR" sz="1800" b="0" i="0" u="none" baseline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공통 멤버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value_type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</a:t>
                      </a:r>
                      <a:r>
                        <a:rPr lang="ko-KR" altLang="en-US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자료형</a:t>
                      </a:r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 T</a:t>
                      </a:r>
                      <a:r>
                        <a:rPr lang="en-US" altLang="ko-KR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reference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</a:t>
                      </a:r>
                      <a:r>
                        <a:rPr lang="ko-KR" altLang="en-US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자료형</a:t>
                      </a:r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 T&amp; )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const_reference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</a:t>
                      </a:r>
                      <a:r>
                        <a:rPr lang="ko-KR" altLang="en-US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자료형</a:t>
                      </a:r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 </a:t>
                      </a:r>
                      <a:r>
                        <a:rPr lang="en-US" altLang="ko-KR" dirty="0" err="1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T&amp; )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iterator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원소의 주소를 가리키는 포인터 </a:t>
                      </a:r>
                      <a:r>
                        <a:rPr lang="en-US" altLang="ko-KR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 T* )</a:t>
                      </a:r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const_iterator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원소의 주소를 가리키는 포인터 </a:t>
                      </a:r>
                      <a:r>
                        <a:rPr lang="en-US" altLang="ko-KR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 </a:t>
                      </a:r>
                      <a:r>
                        <a:rPr lang="en-US" altLang="ko-KR" dirty="0" err="1">
                          <a:solidFill>
                            <a:srgbClr val="0000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T* )</a:t>
                      </a:r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difference_type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이터레이터</a:t>
                      </a:r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사이의 거리를 표시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size_type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데이터 객체의 크기</a:t>
                      </a:r>
                      <a:r>
                        <a:rPr lang="en-US" altLang="ko-KR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수</a:t>
                      </a:r>
                      <a:r>
                        <a:rPr lang="en-US" altLang="ko-KR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인덱스</a:t>
                      </a:r>
                      <a:endParaRPr lang="en-US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표준 템플릿 라이브러리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STL, Standard Template Library )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컨테이너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(Container)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자료구조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array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고정된 길이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인덱스 기반의 배열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vector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배열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요소의 삽입 삭제가 빈번히 사용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list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이중 연결 리스트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forward_list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단순 연결 리스트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queue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선형 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deque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양방향 삽입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priority_queue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우선순위 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map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Key(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쌍으로 이루어진 자료구조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hash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검색과 저장을 빠르게 처리하는 자료구조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39740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719572" y="3060320"/>
          <a:ext cx="7704856" cy="357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8230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4236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Constructor(</a:t>
                      </a:r>
                      <a:r>
                        <a:rPr lang="ko-KR" altLang="en-US" sz="1800" b="0" i="0" u="none" dirty="0" err="1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기본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객체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object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Container()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기본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객체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Container(value)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value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복사를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object(value)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복사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 = value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복사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object(</a:t>
                      </a:r>
                      <a:r>
                        <a:rPr lang="en-US" altLang="ko-KR" sz="16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rvalue</a:t>
                      </a: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이동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 = </a:t>
                      </a:r>
                      <a:r>
                        <a:rPr lang="en-US" altLang="ko-KR" sz="16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rvalue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이동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object = </a:t>
                      </a:r>
                      <a:r>
                        <a:rPr lang="en-US" altLang="ko-KR" sz="16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rvalue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object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에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rvalue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값 이동 대입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(&amp;object)-&gt;~Container();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소멸자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object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모든 요소에 적용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Constructor (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생성자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형식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Container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객체 생성 형식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default </a:t>
            </a:r>
            <a:r>
              <a:rPr lang="ko-KR" altLang="en-US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생성자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: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비어 있는 객체 생성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초기화 </a:t>
            </a:r>
            <a:r>
              <a:rPr lang="ko-KR" altLang="en-US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생성자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: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멤버를 초기화 한 객체 생성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복사 </a:t>
            </a:r>
            <a:r>
              <a:rPr lang="ko-KR" altLang="en-US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생성자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: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같은 멤버를 가진 객체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원본과 다른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생성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이동 </a:t>
            </a:r>
            <a:r>
              <a:rPr lang="ko-KR" altLang="en-US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생성자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같은 멤버를 가진 객체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원본을 이동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생성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93815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719572" y="2702872"/>
          <a:ext cx="7704856" cy="393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338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5700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</a:t>
                      </a:r>
                      <a:r>
                        <a:rPr lang="en-US" altLang="ko-KR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 원소의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</a:t>
                      </a:r>
                      <a:r>
                        <a:rPr lang="en-US" altLang="ko-K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cbegin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 원소의 </a:t>
                      </a:r>
                      <a:r>
                        <a:rPr lang="en-US" altLang="ko-KR" sz="1800" b="0" i="0" kern="1200" dirty="0" err="1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</a:t>
                      </a:r>
                      <a:r>
                        <a:rPr lang="en-US" altLang="ko-K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end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마지막 원소 다음의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</a:t>
                      </a:r>
                      <a:r>
                        <a:rPr lang="en-US" altLang="ko-K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cend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마지막 원소 다음의 </a:t>
                      </a:r>
                      <a:r>
                        <a:rPr lang="en-US" altLang="ko-KR" sz="1800" b="0" i="0" kern="1200" dirty="0" err="1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</a:t>
                      </a:r>
                      <a:r>
                        <a:rPr lang="en-US" altLang="ko-K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size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8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수를 반환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maxsize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컨테이너의 최대 용량 크기를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empty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컨테이너가 비어 있으면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true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swap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두 컨테이너의 내용을 맞교환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==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두 컨테이너의 크기와 순서가 같으면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true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!=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!(a==b) 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컨테이너의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크기나 순서가 다르면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true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Method 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함수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모든 컨테이너에 정의된 멤버함수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24239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Method 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함수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역방향 가능한 컨테이너로 정의된 타입과 연산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: vector, list, </a:t>
            </a:r>
            <a:r>
              <a:rPr lang="en-US" altLang="ko-KR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deque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queue, array, set, map</a:t>
            </a: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719572" y="2486744"/>
          <a:ext cx="7704856" cy="414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54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3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연산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::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reverse_iterator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형을 지정하는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를 </a:t>
                      </a:r>
                      <a:r>
                        <a:rPr lang="ko-KR" altLang="en-US" sz="1800" b="0" i="0" kern="1200" baseline="0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역방향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으로 변경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::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const_reverse_iterator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형을 지정하는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를 </a:t>
                      </a:r>
                      <a:r>
                        <a:rPr lang="ko-KR" altLang="en-US" sz="1800" b="0" i="0" kern="1200" baseline="0" dirty="0">
                          <a:solidFill>
                            <a:srgbClr val="7030A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역방향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으로 변경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object.rbegin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()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object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마지막 다음으로 </a:t>
                      </a:r>
                      <a:endParaRPr lang="en-US" altLang="ko-KR" sz="18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reverse iterator 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object.rend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()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object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시작으로 </a:t>
                      </a:r>
                      <a:endParaRPr lang="en-US" altLang="ko-KR" sz="18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reverse iterator 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object.crbegin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object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마지막 다음으로 </a:t>
                      </a:r>
                      <a:endParaRPr lang="en-US" altLang="ko-KR" sz="18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rgbClr val="7030A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const</a:t>
                      </a:r>
                      <a:r>
                        <a:rPr lang="en-US" altLang="ko-KR" sz="1800" dirty="0">
                          <a:solidFill>
                            <a:srgbClr val="7030A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reverse iterator 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object.crend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()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object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시작으로 </a:t>
                      </a:r>
                      <a:endParaRPr lang="en-US" altLang="ko-KR" sz="18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rgbClr val="7030A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const</a:t>
                      </a:r>
                      <a:r>
                        <a:rPr lang="en-US" altLang="ko-KR" sz="1800" dirty="0">
                          <a:solidFill>
                            <a:srgbClr val="7030A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reverse iterator 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25457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299212" y="4847560"/>
          <a:ext cx="8545576" cy="17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146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4583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Constructor(</a:t>
                      </a:r>
                      <a:r>
                        <a:rPr lang="ko-KR" altLang="en-US" sz="1800" b="0" i="0" u="none" dirty="0" err="1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 (N, V)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를 복사한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개를 가지고 있는 객체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 (</a:t>
                      </a:r>
                      <a:r>
                        <a:rPr lang="en-US" altLang="ko-KR" sz="16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itr.begin</a:t>
                      </a: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(), </a:t>
                      </a:r>
                      <a:r>
                        <a:rPr lang="en-US" altLang="ko-KR" sz="16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itr.end</a:t>
                      </a: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())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&lt; end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 ( { </a:t>
                      </a:r>
                      <a:r>
                        <a:rPr lang="en-US" altLang="ko-KR" sz="16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initializer_list</a:t>
                      </a: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} )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initializer_list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값으로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초기화 한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</a:t>
                      </a:r>
                      <a:r>
                        <a:rPr lang="en-US" altLang="ko-KR" sz="1600" baseline="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=</a:t>
                      </a: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{ </a:t>
                      </a:r>
                      <a:r>
                        <a:rPr lang="en-US" altLang="ko-KR" sz="16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initializer_list</a:t>
                      </a:r>
                      <a:r>
                        <a:rPr lang="en-US" altLang="ko-KR" sz="16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}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 생성 후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initializer_list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를 객체로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복사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Sequence Container 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연속적 자료구조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array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고정된 길이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인덱스 기반의 배열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vector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배열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요소의 삽입 삭제가 빈번히 사용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list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이중 연결 리스트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forward_list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단순 연결 리스트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queue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선형 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deque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양방향 삽입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연속적 컨테이너에 </a:t>
            </a:r>
            <a:r>
              <a:rPr lang="ko-KR" altLang="en-US" dirty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추가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정의된 </a:t>
            </a:r>
            <a:r>
              <a:rPr lang="ko-KR" altLang="en-US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생성자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&amp; </a:t>
            </a:r>
            <a:r>
              <a:rPr lang="ko-KR" altLang="en-US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멤버함수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03924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517144" y="1630528"/>
          <a:ext cx="8109712" cy="500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4007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73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 (</a:t>
                      </a:r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멤버 함수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 </a:t>
                      </a:r>
                      <a:r>
                        <a:rPr lang="ko-KR" altLang="en-US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</a:t>
                      </a:r>
                      <a:r>
                        <a:rPr lang="en-US" altLang="ko-KR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front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 원소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참조 반환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back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마지막 원소 참조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(N);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 &lt; end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원소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[N];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*( begin()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+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 )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clear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모든 원소</a:t>
                      </a:r>
                      <a:r>
                        <a:rPr lang="ko-KR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삭제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remove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Type&amp;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값과 일치하는 원소 모두 삭제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erase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(iterator Where);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지정된 위치의 원소 제거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erase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(iterator first, iterator last);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first~last</a:t>
                      </a:r>
                      <a:r>
                        <a:rPr lang="en-US" altLang="ko-K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범위 원소 제거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pop_front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번째에 있는 원소를 삭제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pop_back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마지막에 있는 원소를 삭제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push_front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(Type&amp;&amp;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번째에 원소 추가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push_back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(Type&amp;&amp;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마지막에 원소 추가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reverse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원소의 순서를 뒤집는다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Sequence Container 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연속적 자료구조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56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Day02 - 5.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921CAB-509D-4BB5-9939-39F44EC4FB7D}"/>
                  </a:ext>
                </a:extLst>
              </p:cNvPr>
              <p:cNvSpPr txBox="1"/>
              <p:nvPr/>
            </p:nvSpPr>
            <p:spPr>
              <a:xfrm>
                <a:off x="719572" y="853968"/>
                <a:ext cx="7704856" cy="5332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Default Parameter</a:t>
                </a:r>
              </a:p>
              <a:p>
                <a:pPr marL="342900" indent="-342900">
                  <a:buFontTx/>
                  <a:buAutoNum type="arabicPeriod"/>
                </a:pP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등비수열의 합을 구하는 함수 작성하기</a:t>
                </a:r>
                <a:b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</a:br>
                <a:b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</a:b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double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geometric_sqc_sum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int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a ,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int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r,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int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n); // ( r==1 )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예외</a:t>
                </a:r>
                <a:b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</a:br>
                <a:b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</a:b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a : </a:t>
                </a:r>
                <a:r>
                  <a:rPr lang="ko-KR" altLang="en-US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첫째항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   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</a:t>
                </a:r>
                <a:b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</a:b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r :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공비</a:t>
                </a:r>
                <a:b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</a:b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n : </a:t>
                </a:r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항 수</a:t>
                </a:r>
                <a:b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함초롬바탕" panose="02030504000101010101" pitchFamily="18" charset="-127"/>
                            <a:cs typeface="함초롬바탕" panose="02030504000101010101" pitchFamily="18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함초롬바탕" panose="02030504000101010101" pitchFamily="18" charset="-127"/>
                            <a:cs typeface="함초롬바탕" panose="02030504000101010101" pitchFamily="18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함초롬바탕" panose="02030504000101010101" pitchFamily="18" charset="-127"/>
                            <a:cs typeface="함초롬바탕" panose="02030504000101010101" pitchFamily="18" charset="-127"/>
                          </a:rPr>
                          <m:t>n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  <a:ea typeface="함초롬바탕" panose="02030504000101010101" pitchFamily="18" charset="-127"/>
                        <a:cs typeface="함초롬바탕" panose="0203050400010101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함초롬바탕" panose="02030504000101010101" pitchFamily="18" charset="-127"/>
                            <a:cs typeface="함초롬바탕" panose="02030504000101010101" pitchFamily="18" charset="-127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함초롬바탕" panose="02030504000101010101" pitchFamily="18" charset="-127"/>
                            <a:cs typeface="함초롬바탕" panose="02030504000101010101" pitchFamily="18" charset="-127"/>
                          </a:rPr>
                          <m:t>a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바탕" panose="02030504000101010101" pitchFamily="18" charset="-127"/>
                          </a:rPr>
                          <m:t>∙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함초롬바탕" panose="02030504000101010101" pitchFamily="18" charset="-127"/>
                            <a:cs typeface="함초롬바탕" panose="02030504000101010101" pitchFamily="18" charset="-127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함초롬바탕" panose="02030504000101010101" pitchFamily="18" charset="-127"/>
                                <a:cs typeface="함초롬바탕" panose="02030504000101010101" pitchFamily="18" charset="-127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함초롬바탕" panose="02030504000101010101" pitchFamily="18" charset="-127"/>
                                <a:cs typeface="함초롬바탕" panose="02030504000101010101" pitchFamily="18" charset="-127"/>
                              </a:rPr>
                              <m:t>r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함초롬바탕" panose="02030504000101010101" pitchFamily="18" charset="-127"/>
                                <a:cs typeface="함초롬바탕" panose="02030504000101010101" pitchFamily="18" charset="-127"/>
                              </a:rPr>
                              <m:t>n</m:t>
                            </m:r>
                          </m:sup>
                        </m:sSup>
                        <m:r>
                          <a:rPr lang="en-US" altLang="ko-KR">
                            <a:latin typeface="Cambria Math" panose="02040503050406030204" pitchFamily="18" charset="0"/>
                            <a:ea typeface="함초롬바탕" panose="02030504000101010101" pitchFamily="18" charset="-127"/>
                            <a:cs typeface="함초롬바탕" panose="02030504000101010101" pitchFamily="18" charset="-127"/>
                          </a:rPr>
                          <m:t>−1)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함초롬바탕" panose="02030504000101010101" pitchFamily="18" charset="-127"/>
                            <a:cs typeface="함초롬바탕" panose="02030504000101010101" pitchFamily="18" charset="-127"/>
                          </a:rPr>
                          <m:t>r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함초롬바탕" panose="02030504000101010101" pitchFamily="18" charset="-127"/>
                            <a:cs typeface="함초롬바탕" panose="02030504000101010101" pitchFamily="18" charset="-127"/>
                          </a:rPr>
                          <m:t>−1</m:t>
                        </m:r>
                      </m:den>
                    </m:f>
                  </m:oMath>
                </a14:m>
                <a:b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</a:br>
                <a:endPara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marL="342900" indent="-342900">
                  <a:buFontTx/>
                  <a:buAutoNum type="arabicPeriod"/>
                </a:pP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Test Case</a:t>
                </a:r>
              </a:p>
              <a:p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int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main() {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cout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&lt;&lt;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geometric_sqc_sum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() &lt;&lt;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endl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; // 31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cout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&lt;&lt;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geometric_sqc_sum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(5) &lt;&lt;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endl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; // 155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cout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&lt;&lt;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geometric_sqc_sum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(5, 3) &lt;&lt;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endl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; // 605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cout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&lt;&lt;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geometric_sqc_sum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(5, 3, 7) &lt;&lt; </a:t>
                </a:r>
                <a:r>
                  <a:rPr lang="en-US" altLang="ko-KR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endl</a:t>
                </a:r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; // 5465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 return 0;</a:t>
                </a:r>
              </a:p>
              <a:p>
                <a:r>
                  <a:rPr lang="en-US" altLang="ko-KR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}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4921CAB-509D-4BB5-9939-39F44EC4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853968"/>
                <a:ext cx="7704856" cy="5332742"/>
              </a:xfrm>
              <a:prstGeom prst="rect">
                <a:avLst/>
              </a:prstGeom>
              <a:blipFill rotWithShape="1">
                <a:blip r:embed="rId3"/>
                <a:stretch>
                  <a:fillRect l="-791" t="-571" b="-8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2411471" y="2230692"/>
            <a:ext cx="177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기본값 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기본값 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기본값 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5)</a:t>
            </a:r>
          </a:p>
        </p:txBody>
      </p:sp>
    </p:spTree>
    <p:extLst>
      <p:ext uri="{BB962C8B-B14F-4D97-AF65-F5344CB8AC3E}">
        <p14:creationId xmlns:p14="http://schemas.microsoft.com/office/powerpoint/2010/main" val="355229430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517144" y="1630528"/>
          <a:ext cx="8109712" cy="500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4007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73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 (</a:t>
                      </a:r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멤버 함수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 </a:t>
                      </a:r>
                      <a:r>
                        <a:rPr lang="ko-KR" altLang="en-US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</a:t>
                      </a:r>
                      <a:r>
                        <a:rPr lang="en-US" altLang="ko-KR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insert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(iterator Where, Type&amp;&amp; Val);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목록의 지정된 위치에 삽입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emplace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(iterator Where, Type&amp;&amp;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목록의 지정된 위치에 삽입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emplace_front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(Type&amp;&amp;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목록의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첫번째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위치에 삽입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emplace_back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(Type&amp;&amp;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목록의 마지막 위치에 삽입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assign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 iterator First, iterator Last 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 대체 삽입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기존 요소 삭제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splice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 iterator Where, Type&amp;&amp;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 대체 삽입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기존 요소 삭제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empty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목록이 비어 있는지 여부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size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요소 수를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capacity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현재 저장 가능한 총 개수 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reserve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(N);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저장 가능한 총 개수를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으로 설정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unique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중복된 모든 원소 삭제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sort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목록의 요소를 정렬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오름차순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merge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(list&amp; object);</a:t>
                      </a:r>
                      <a:endParaRPr lang="en-US" altLang="ko-KR" sz="16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리스트 합병 정렬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오름차순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Sequence Container 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연속적 자료구조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85597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719572" y="4847560"/>
          <a:ext cx="7704856" cy="17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8657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4386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container</a:t>
                      </a:r>
                      <a:r>
                        <a:rPr lang="en-US" altLang="ko-KR" sz="1800" b="0" i="0" u="none" baseline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공통 멤버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::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key_type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</a:t>
                      </a:r>
                      <a:r>
                        <a:rPr lang="ko-KR" altLang="en-US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자료형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 Data Type )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::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key_compare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비교 기준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(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오름차순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: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less&lt;</a:t>
                      </a: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key_type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&gt; )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::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value_compare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값을 배치하기 위한 기준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::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mapped_type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map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결합된 </a:t>
                      </a:r>
                      <a:r>
                        <a:rPr lang="ko-KR" altLang="en-US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자료형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&lt; T </a:t>
                      </a: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Key,T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Value &gt;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Associative Container 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결합 자료구조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컨테이너의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data(Key : Value)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(Key)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값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(Value)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결합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찾을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검색을 빠르게 하기 위해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#include&lt;set&gt; // Key , Value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같다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자동 정렬 저장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고유한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 : Value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중복을 허용하지 않음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multiset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Key : Value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중복을 허용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#include&lt;map&gt; // Key , Value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다르게 결합</a:t>
            </a:r>
            <a:endParaRPr lang="en-US" altLang="ko-KR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map : pair&lt;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key,value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결합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중복을 허용하지 않음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multimap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pair&lt;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key,value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중복을 허용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429060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404495" y="3750280"/>
          <a:ext cx="8335010" cy="288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230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408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Constructor(</a:t>
                      </a:r>
                      <a:r>
                        <a:rPr lang="ko-KR" altLang="en-US" sz="1800" b="0" i="0" u="none" dirty="0" err="1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생성자</a:t>
                      </a:r>
                      <a:r>
                        <a:rPr lang="en-US" altLang="ko-KR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 (begin, end)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&lt; end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원소를</a:t>
                      </a:r>
                      <a:endParaRPr lang="en-US" altLang="ko-KR" sz="1800" b="0" i="0" u="none" baseline="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compare()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기준으로 저장된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 (begin, end,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cmp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&lt; end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원소를</a:t>
                      </a:r>
                      <a:endParaRPr lang="en-US" altLang="ko-KR" sz="1800" b="0" i="0" u="none" baseline="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cmp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기준으로 저장된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 ( {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initializer_list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} )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&lt; end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원소를</a:t>
                      </a:r>
                      <a:endParaRPr lang="en-US" altLang="ko-KR" sz="1800" b="0" i="0" u="none" baseline="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compare()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기준으로 저장된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Container object</a:t>
                      </a:r>
                      <a:r>
                        <a:rPr lang="en-US" altLang="ko-KR" sz="1800" baseline="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=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{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initializer_list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}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&lt; end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원소를</a:t>
                      </a:r>
                      <a:endParaRPr lang="en-US" altLang="ko-KR" sz="1800" b="0" i="0" u="none" baseline="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compare()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기준으로 저장된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 생성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Associative Container 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결합 자료구조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컨테이너의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data(Key : Value)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(Key)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값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(Value)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결합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찾을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검색을 빠르게 하기 위해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#include&lt;set&gt; // Key , Value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같다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자동 정렬 저장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고유한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 : Value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중복을 허용하지 않음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multiset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Key : Value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중복을 허용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#include&lt;map&gt; // Key , Value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다르게 결합</a:t>
            </a:r>
            <a:endParaRPr lang="en-US" altLang="ko-KR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map : pair&lt;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key,value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결합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중복을 허용하지 않음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multimap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pair&lt;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key,value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중복을 허용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459217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719572" y="1331272"/>
          <a:ext cx="7704856" cy="5303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324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478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</a:t>
                      </a:r>
                      <a:r>
                        <a:rPr lang="en-US" altLang="ko-KR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key_comp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비교 객체를 반환</a:t>
                      </a:r>
                      <a:endParaRPr lang="en-US" altLang="ko-KR" sz="18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value_comp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value_compare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형 객체를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insert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(key);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같은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가 없을 때 삽입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pair&lt;</a:t>
                      </a: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bool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&gt;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insert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pos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</a:t>
                      </a:r>
                      <a:r>
                        <a:rPr lang="en-US" altLang="ko-K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pos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부터 검색 후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같은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가 없을 때 삽입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insert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(begin(), end());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&lt; end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중</a:t>
                      </a:r>
                      <a:endParaRPr lang="en-US" altLang="ko-KR" sz="1800" b="0" i="0" u="none" baseline="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같은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가 없을 때 삽입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insert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{ </a:t>
                      </a: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initializer_list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}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initializer_list</a:t>
                      </a:r>
                      <a:r>
                        <a:rPr lang="en-US" altLang="ko-KR" sz="1800" dirty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중</a:t>
                      </a:r>
                      <a:endParaRPr lang="en-US" altLang="ko-KR" sz="1800" b="0" i="0" u="none" baseline="0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같은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가 없을 때 삽입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emplace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args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같은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args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가 없을 때 삽입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emplace_hint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args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pos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부터 검색 후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같은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args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가 없을 때 삽입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clear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모든 원소 삭제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Associative Container 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결합 자료구조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584257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719572" y="1331272"/>
          <a:ext cx="7704856" cy="357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292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5076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객체</a:t>
                      </a:r>
                      <a:r>
                        <a:rPr lang="en-US" altLang="ko-KR" sz="1800" b="0" dirty="0">
                          <a:solidFill>
                            <a:srgbClr val="00206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.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Method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();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의미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erase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(key);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와 같은 모든 원소 삭제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삭제된 원소 수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erase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삭제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erase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(begin(), end());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begin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Iterator &lt; end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원소들 삭제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find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(key);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와 같은 원소 </a:t>
                      </a:r>
                      <a:r>
                        <a:rPr lang="en-US" altLang="ko-KR" sz="1800" b="0" i="0" u="none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실패 시 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end()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count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(key);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</a:t>
                      </a:r>
                      <a:r>
                        <a:rPr lang="ko-KR" altLang="en-US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와 같은 원소 개수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lower_bound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(key);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value </a:t>
                      </a:r>
                      <a:r>
                        <a:rPr lang="en-US" altLang="ko-KR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upper_bound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(key);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&lt;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value </a:t>
                      </a:r>
                      <a:r>
                        <a:rPr lang="en-US" altLang="ko-KR" sz="1800" b="0" i="0" u="none" baseline="0" dirty="0" err="1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itr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equal_range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(key);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pair(key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≤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value ,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key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&lt;</a:t>
                      </a: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첫 번째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value)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[N];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*( begin()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+</a:t>
                      </a:r>
                      <a:r>
                        <a:rPr lang="ko-KR" altLang="en-US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800" b="0" i="0" u="none" baseline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 )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원소 반환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Associative Container (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결합 자료구조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232939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두 정수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a, d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길이가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boolean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included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주어집니다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첫째항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공차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등차수열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included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true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항들만 더한 값을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solution1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함수를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solution1(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d, 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included);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9572" y="2148081"/>
          <a:ext cx="7704856" cy="1097280"/>
        </p:xfrm>
        <a:graphic>
          <a:graphicData uri="http://schemas.openxmlformats.org/drawingml/2006/table">
            <a:tbl>
              <a:tblPr/>
              <a:tblGrid>
                <a:gridCol w="457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9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included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</a:t>
                      </a:r>
                      <a:r>
                        <a:rPr lang="da-DK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da-DK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true, false, false, true, true</a:t>
                      </a:r>
                      <a:r>
                        <a:rPr lang="da-DK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da-DK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false, false, false, true, false, false, false</a:t>
                      </a:r>
                      <a:r>
                        <a:rPr lang="da-DK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da-DK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3868013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정수가 담긴 리스트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주어질 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원소들의 곱이 모든 원소들의 합의 제곱보다 작으면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크거나 같으면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하도록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solution2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함수를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solution2(vector&lt;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19572" y="4876867"/>
          <a:ext cx="7704856" cy="1097280"/>
        </p:xfrm>
        <a:graphic>
          <a:graphicData uri="http://schemas.openxmlformats.org/drawingml/2006/table">
            <a:tbl>
              <a:tblPr/>
              <a:tblGrid>
                <a:gridCol w="4946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num_list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3, 4, 5, 2, 1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5, 7, 8, 3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04000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정수가 담긴 리스트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홀수만 순서대로 이어 붙인 수와 짝수만 순서대로 이어 붙인 수의 합을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하도록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solution3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함수를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solution3(vector&lt;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3807038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 리스트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주어질 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마지막 원소가 그전 원소보다 크면 마지막 원소에서 그전 원소를 뺀 값을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마지막 원소가 그전 원소보다 크지 않다면 마지막 원소를 두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값을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추가하여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하도록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함수를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solution4(vector&lt;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93516"/>
              </p:ext>
            </p:extLst>
          </p:nvPr>
        </p:nvGraphicFramePr>
        <p:xfrm>
          <a:off x="719572" y="1856547"/>
          <a:ext cx="7704856" cy="1097280"/>
        </p:xfrm>
        <a:graphic>
          <a:graphicData uri="http://schemas.openxmlformats.org/drawingml/2006/table">
            <a:tbl>
              <a:tblPr/>
              <a:tblGrid>
                <a:gridCol w="4946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8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num_list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3, 4, 5, 2, 1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351 + 42 = 393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5, 7, 8, 3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573 + 8 = 581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9572" y="5092201"/>
          <a:ext cx="7704855" cy="1097280"/>
        </p:xfrm>
        <a:graphic>
          <a:graphicData uri="http://schemas.openxmlformats.org/drawingml/2006/table">
            <a:tbl>
              <a:tblPr/>
              <a:tblGrid>
                <a:gridCol w="3429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num_list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2, 1, 6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2, 1, 6, 5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5, 2, 1, 7, 5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5, 2, 1, 7, 5, 10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79613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34462" y="853968"/>
            <a:ext cx="88750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달리기 경주의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해설진들은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선수들이 자기 바로 앞의 선수를 추월할 때 추월한 선수의 이름을 부릅니다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예를 들어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등부터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등까지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mumu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선수들이 순서대로 달리고 있을 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해설진이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선수를 불렀다면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등인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선수가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등인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mumu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선수를 추월했다는 것입니다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즉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선수가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mumu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선수가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등으로 바뀝니다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선수들의 이름이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등부터 현재 등수 순서대로 담긴 문자열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players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해설진이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부른 이름을 담은 문자열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callings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매개변수로 주어질 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경주가 끝났을 때 선수들의 이름을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등부터 등수 순서대로 배열에 담아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solution5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함수를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vector&lt;string&gt; solution5(vector&lt;string&gt; players, vector&lt;string&gt; callings);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3753" y="3524454"/>
          <a:ext cx="9036495" cy="1005840"/>
        </p:xfrm>
        <a:graphic>
          <a:graphicData uri="http://schemas.openxmlformats.org/drawingml/2006/table">
            <a:tbl>
              <a:tblPr/>
              <a:tblGrid>
                <a:gridCol w="301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players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callings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"mumu", "soe",</a:t>
                      </a:r>
                    </a:p>
                    <a:p>
                      <a:pPr algn="ctr" fontAlgn="ctr"/>
                      <a:r>
                        <a:rPr lang="fi-FI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"poe", "kai", "mine"</a:t>
                      </a:r>
                      <a:r>
                        <a:rPr lang="fi-FI" sz="1800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fi-FI" sz="18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kai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kai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</a:t>
                      </a:r>
                    </a:p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"mine", "mine"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"mumu", "kai",</a:t>
                      </a:r>
                    </a:p>
                    <a:p>
                      <a:pPr algn="ctr" fontAlgn="ctr"/>
                      <a:r>
                        <a:rPr lang="fi-FI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"mine", "soe", "poe"</a:t>
                      </a:r>
                      <a:r>
                        <a:rPr lang="fi-FI" sz="1800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fi-FI" sz="18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08437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34462" y="853968"/>
            <a:ext cx="887507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 속에 나오는 인물의 그리움 점수를 모두 합산한 값이 해당 사진의 추억 점수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예를 들어 사진 속 인물의 이름이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["may",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kein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kain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"]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이고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인물의 그리움 점수가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[5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10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 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사진의 추억 점수는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16(5 + 10 + 1)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그리워하는 사람의 이름을 담은 문자열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name,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사람 별 그리움 점수를 담은 정수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yearning,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사진에 찍힌 인물의 이름을 담은 이차원 문자열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photo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매개변수로 주어질 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사진들의 추억 점수를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photo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주어진 순서대로 배열에 담아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하는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solution6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함수를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solution6(vector&lt;string&gt; name, vector&lt;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yearning, vector&lt;vector&lt;string&gt;&gt; photo);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19572" y="3645024"/>
          <a:ext cx="7604916" cy="2892816"/>
        </p:xfrm>
        <a:graphic>
          <a:graphicData uri="http://schemas.openxmlformats.org/drawingml/2006/table">
            <a:tbl>
              <a:tblPr/>
              <a:tblGrid>
                <a:gridCol w="1717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name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yearning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photo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"may",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</a:t>
                      </a:r>
                    </a:p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kain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radi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5, 10, 1, 3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sz="18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{{"may",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kain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radi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"},</a:t>
                      </a:r>
                    </a:p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{"may",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brin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"deny"}, </a:t>
                      </a:r>
                    </a:p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kon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kain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"may",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"}}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[19, 15, 6]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5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"kali",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mari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</a:t>
                      </a:r>
                    </a:p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"don"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11, 1, 55 }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{{"kali", "mari", "don"},</a:t>
                      </a:r>
                    </a:p>
                    <a:p>
                      <a:pPr algn="ctr" fontAlgn="ctr"/>
                      <a:r>
                        <a:rPr lang="it-IT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{"pony", "tom", "teddy"},</a:t>
                      </a:r>
                    </a:p>
                    <a:p>
                      <a:pPr algn="ctr" fontAlgn="ctr"/>
                      <a:r>
                        <a:rPr lang="it-IT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{"con", "mona", "don"}}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[67, 0, 55]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8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"may",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</a:t>
                      </a:r>
                    </a:p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kain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radi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5, 10, 1, 3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altLang="ko-KR" sz="18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{{"may"},</a:t>
                      </a:r>
                    </a:p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kein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"deny", "may"},</a:t>
                      </a:r>
                    </a:p>
                    <a:p>
                      <a:pPr algn="ctr" font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kon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"}}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[5, 15, 0]</a:t>
                      </a:r>
                    </a:p>
                  </a:txBody>
                  <a:tcPr marL="37405" marR="37405" marT="18702" marB="1870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58235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19573" y="5206320"/>
          <a:ext cx="7704855" cy="1463040"/>
        </p:xfrm>
        <a:graphic>
          <a:graphicData uri="http://schemas.openxmlformats.org/drawingml/2006/table">
            <a:tbl>
              <a:tblPr/>
              <a:tblGrid>
                <a:gridCol w="399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park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routes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"SOO","OOO","OOO"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</a:t>
                      </a:r>
                      <a:r>
                        <a:rPr lang="pl-PL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"E 2","S 2","W 1"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pl-PL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[2,1]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"SOO","OXX","OOO"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</a:t>
                      </a:r>
                      <a:r>
                        <a:rPr lang="pl-PL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"E 2","S 2","W 1"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pl-PL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[0,1]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"OSO","OOO","OXO","OOO"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 </a:t>
                      </a:r>
                      <a:r>
                        <a:rPr lang="pl-PL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"E 2","S 3","W 1"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}</a:t>
                      </a:r>
                      <a:endParaRPr lang="pl-PL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[0,0]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 descr="image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 t="1487" r="1504" b="1625"/>
          <a:stretch/>
        </p:blipFill>
        <p:spPr bwMode="auto">
          <a:xfrm>
            <a:off x="6583379" y="1211289"/>
            <a:ext cx="2184835" cy="1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34462" y="853968"/>
            <a:ext cx="88750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'O',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벽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장애물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'X',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시작위치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'S＇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공원을 나타내는 문자열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수행할 명령이 담긴 문자열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routes,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명령의 형식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 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방향 거리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방향 거리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… }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 "E 5"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현재 위치에서 동쪽으로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칸 이동을 의미한다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이동 가능한 조건 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주어진 방향으로 이동할 때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크기를 벗어나지 않는다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주어진 방향으로 이동 중 장애물이 없어야 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 두 가지 중 하나라도 해당되지 않으면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명령을 무시하고 다음 명령을 수행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가로 길이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(W),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세로 길이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(H),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좌측 상단의 좌표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(0, 0),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우측 하단의 좌표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(H-1,W-1)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[0] =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세로 좌표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(H) , 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=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가로 좌표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(W), return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re;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}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명령을 수행 후 최종적으로 놓인 위치를 반환하는 함수 작성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solution(vector&lt;string&gt; park, vector&lt;string&gt; routes);</a:t>
            </a:r>
          </a:p>
        </p:txBody>
      </p:sp>
    </p:spTree>
    <p:extLst>
      <p:ext uri="{BB962C8B-B14F-4D97-AF65-F5344CB8AC3E}">
        <p14:creationId xmlns:p14="http://schemas.microsoft.com/office/powerpoint/2010/main" val="2376721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Day02 - 5.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등비수열의 합을 구하는 함수 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cmath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geometric_sqc_sum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 = 1,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r = 2,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n=5);</a:t>
            </a: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Default parameter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원형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선언부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만 작성</a:t>
            </a:r>
            <a:endParaRPr lang="en-US" altLang="ko-KR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main() 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geometric_sqc_sum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&lt;&lt;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31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geometric_sqc_sum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(5) &lt;&lt;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155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geometric_sqc_sum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(5, 3) &lt;&lt;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605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geometric_sqc_sum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(5, 3, 7) &lt;&lt;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5465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0;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geometric_sqc_sum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r,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n) {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if (r == 1)  return n * a;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else return (a * ((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pow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r,n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)-1))) / (r-1);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379937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34462" y="853968"/>
            <a:ext cx="8875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미사일을 최소로 사용해서 모든 폭격 미사일을 요격하려 합니다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발사한 폭격 미사일은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축에 평행한 직선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━━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요격 가능한 구간을 정수 쌍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(s, e)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표현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특정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좌표에서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축에 수평이 되도록 요격 미사일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en-US" altLang="ko-KR" b="1" dirty="0">
                <a:solidFill>
                  <a:srgbClr val="00B0F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|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발사하며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좌표에 걸쳐있는 모든 폭격 미사일을 관통하여 한 번에 요격할 수 있습니다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 &lt;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rocket &lt;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구간에서 발사한 미사일만 요격할 수 있고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s, e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위치는 요격 불가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요격 미사일은 실수인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좌표에서도 발사할 수 있습니다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폭격 미사일의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좌표 범위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 쌍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목록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targets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매개변수로 주어질 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폭격 미사일을 요격하기 위해 필요한 요격 미사일 수의 최솟값을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solution8(vector&lt;vector&lt;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&gt;&gt; targets);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146" name="Picture 2" descr="그림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509" y="4005064"/>
            <a:ext cx="4238982" cy="19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753076" y="6046687"/>
          <a:ext cx="5637848" cy="731520"/>
        </p:xfrm>
        <a:graphic>
          <a:graphicData uri="http://schemas.openxmlformats.org/drawingml/2006/table">
            <a:tbl>
              <a:tblPr/>
              <a:tblGrid>
                <a:gridCol w="4751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targets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{{4,5},{4,8},{10,14},{11,13},{5,12},{3,7},{1,4}}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21479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95417" y="3199583"/>
            <a:ext cx="3407895" cy="2372306"/>
            <a:chOff x="895417" y="3199583"/>
            <a:chExt cx="3407895" cy="2372306"/>
          </a:xfrm>
        </p:grpSpPr>
        <p:grpSp>
          <p:nvGrpSpPr>
            <p:cNvPr id="20" name="그룹 19"/>
            <p:cNvGrpSpPr/>
            <p:nvPr/>
          </p:nvGrpSpPr>
          <p:grpSpPr>
            <a:xfrm>
              <a:off x="895417" y="3209254"/>
              <a:ext cx="3391724" cy="2348226"/>
              <a:chOff x="5027495" y="3209254"/>
              <a:chExt cx="3391724" cy="2348226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5686500" y="4611118"/>
                <a:ext cx="2729463" cy="48746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031892" y="3683914"/>
                <a:ext cx="2729463" cy="49725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032704" y="3209651"/>
                <a:ext cx="3386515" cy="45921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740352" y="3209254"/>
                <a:ext cx="678867" cy="138279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061192" y="5089040"/>
                <a:ext cx="3352985" cy="46844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032704" y="4151532"/>
                <a:ext cx="3386515" cy="45921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027495" y="4153132"/>
                <a:ext cx="678867" cy="138279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image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417" y="3199583"/>
              <a:ext cx="3407895" cy="2372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34462" y="853968"/>
            <a:ext cx="8875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9. N x M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크기의 직사각형 격자 형태의 미로 탈출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( 5 ≤ N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≤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100, 5 ≤ M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≤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100 )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시작 지점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E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L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레버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O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X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벽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통로만 지나 다니며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 :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시작 지점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L :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레버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E :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출구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찾아가는 최단 거리 구하기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미로를 나타낸 문자열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maps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매개변수로 주어질 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미로를 탈출하는데 필요한 최단거리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이동 칸 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만약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탈출할 수 없다면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 ]</a:t>
            </a: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solution9(vector&lt;string&gt; maps);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378426" y="5661248"/>
          <a:ext cx="6387148" cy="1097280"/>
        </p:xfrm>
        <a:graphic>
          <a:graphicData uri="http://schemas.openxmlformats.org/drawingml/2006/table">
            <a:tbl>
              <a:tblPr/>
              <a:tblGrid>
                <a:gridCol w="5501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maps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{"SOOOL","XXXXO","OOOOO","OXXXX","OOOOE"}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{"LOOXS","OOOOX","OOOOO","OOOOO","EOOOO"}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-1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840688" y="3199583"/>
            <a:ext cx="3407895" cy="2372306"/>
            <a:chOff x="5016533" y="3199583"/>
            <a:chExt cx="3407895" cy="2372306"/>
          </a:xfrm>
        </p:grpSpPr>
        <p:grpSp>
          <p:nvGrpSpPr>
            <p:cNvPr id="11" name="그룹 10"/>
            <p:cNvGrpSpPr/>
            <p:nvPr/>
          </p:nvGrpSpPr>
          <p:grpSpPr>
            <a:xfrm>
              <a:off x="5027495" y="3209651"/>
              <a:ext cx="3391724" cy="2347829"/>
              <a:chOff x="5027495" y="3209651"/>
              <a:chExt cx="3391724" cy="2347829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686500" y="4611118"/>
                <a:ext cx="2729463" cy="48746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031892" y="3683914"/>
                <a:ext cx="2729463" cy="49725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740690" y="3685374"/>
                <a:ext cx="665491" cy="92585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049469" y="5089040"/>
                <a:ext cx="3352985" cy="46844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032704" y="4151532"/>
                <a:ext cx="3386515" cy="45921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027495" y="4153132"/>
                <a:ext cx="678867" cy="138279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032704" y="3209651"/>
                <a:ext cx="3386515" cy="45921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737014" y="3209651"/>
                <a:ext cx="681817" cy="45921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Picture 2" descr="image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533" y="3199583"/>
              <a:ext cx="3407895" cy="2372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201779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34462" y="853968"/>
            <a:ext cx="88750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신고 결과 받기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유저는 한 번에 한 명의 유저를 신고할 수 있습니다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횟수 제한 없음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작성자와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신고한 유저가 동일한 경우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신고 횟수는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회로 처리됩니다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 이상 신고된 유저는 정지되며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유저를 신고한 모든 유저에게 정지 사실 발송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전체 유저 목록이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muzi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"Frodo",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apeach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"neo" ]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이고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k = 2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 경우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report =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muzi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frodo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apeach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frodo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frodo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neo",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muzi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neo",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apeach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muzi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}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(report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신고 양식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작성자 신고대상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 이상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신고당한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frodo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"neo"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정지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정지된 아이디를 신고한 작성자에게 정지 소식 전달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따라서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muzi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frodo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apeach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 받는다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결과 값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 2, 1, 1, 0 } (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순서는 유저 목록 순서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sv-SE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sv-SE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vector&lt;int&gt; solution(vector&lt;string&gt; id_list, vector&lt;string&gt; report, int k);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이용자의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ID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배열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id_list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작성자 신고대상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report,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정지 기준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</a:t>
            </a: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id_list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순서대로 처리 결과 받은 횟수를 배열에 담아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198429" y="2636912"/>
          <a:ext cx="1550035" cy="1524000"/>
        </p:xfrm>
        <a:graphic>
          <a:graphicData uri="http://schemas.openxmlformats.org/drawingml/2006/table">
            <a:tbl>
              <a:tblPr/>
              <a:tblGrid>
                <a:gridCol w="96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유저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횟수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muzi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frodo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"apeach"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"neo"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29548" y="5301208"/>
          <a:ext cx="7684904" cy="1119672"/>
        </p:xfrm>
        <a:graphic>
          <a:graphicData uri="http://schemas.openxmlformats.org/drawingml/2006/table">
            <a:tbl>
              <a:tblPr/>
              <a:tblGrid>
                <a:gridCol w="229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1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id_list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(</a:t>
                      </a:r>
                      <a:r>
                        <a:rPr lang="ko-KR" altLang="en-US" sz="14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결과 받는 </a:t>
                      </a:r>
                      <a:r>
                        <a:rPr lang="en-US" altLang="ko-KR" sz="14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ID</a:t>
                      </a:r>
                      <a:r>
                        <a:rPr lang="ko-KR" altLang="en-US" sz="14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순서</a:t>
                      </a:r>
                      <a:r>
                        <a:rPr lang="en-US" altLang="ko-KR" sz="14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report (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형식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: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작성자 신고대상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 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muzi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frodo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</a:t>
                      </a:r>
                    </a:p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apeach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 "neo"}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muzi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frodo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apeach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frodo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","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frodo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neo",</a:t>
                      </a:r>
                    </a:p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muzi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neo","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apeach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muzi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"}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[2,1,1,0]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{"con", "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ryan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"}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{"ryan con", "ryan con", "ryan con", "ryan con"}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[0,0]</a:t>
                      </a:r>
                    </a:p>
                  </a:txBody>
                  <a:tcPr marL="88744" marR="88744" marT="44372" marB="44372"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89567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34462" y="853968"/>
            <a:ext cx="88750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11.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성격 유형 검사하기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( 1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R/T, 2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C/F, 3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J/M, 4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A/N )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모든 질문의 유형 별 점수를 더하여 더 높은 점수를 받은 유형이 검사자의 성격으로 판단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하나의 지표에서 두 유형의 점수가 같으면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(R == T, C == F, J == M, A == N)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사전 순으로 빠른 유형을 검사자의 성격으로라고 판단합니다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( RCJA )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질문마다 판단하는 지표를 담은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차원 문자열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survey 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매개변수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질문마다 선택한 선택지를 담은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차원 정수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choices 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매개변수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성격 유형 검사 결과를 지표 번호 순서대로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solution(vector&lt;string&gt; survey, vector&lt;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choices)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19572" y="4158952"/>
          <a:ext cx="3005772" cy="1524000"/>
        </p:xfrm>
        <a:graphic>
          <a:graphicData uri="http://schemas.openxmlformats.org/drawingml/2006/table">
            <a:tbl>
              <a:tblPr/>
              <a:tblGrid>
                <a:gridCol w="982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지표 번호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성격 유형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번 지표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라이언형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(R),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튜브형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번 지표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콘형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(C),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프로도형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(F)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번 지표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제이지형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(J),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무지형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(M)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번 지표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어피치형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(A),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네오형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999238" y="4158952"/>
          <a:ext cx="3425190" cy="2438400"/>
        </p:xfrm>
        <a:graphic>
          <a:graphicData uri="http://schemas.openxmlformats.org/drawingml/2006/table">
            <a:tbl>
              <a:tblPr/>
              <a:tblGrid>
                <a:gridCol w="886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choices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선택지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성격 유형 점수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매우 비동의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네오형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비동의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네오형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약간 비동의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네오형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모르겠음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약간 동의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어피치형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동의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어피치형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매우 동의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어피치형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7848" y="5733256"/>
          <a:ext cx="4700461" cy="914400"/>
        </p:xfrm>
        <a:graphic>
          <a:graphicData uri="http://schemas.openxmlformats.org/drawingml/2006/table">
            <a:tbl>
              <a:tblPr/>
              <a:tblGrid>
                <a:gridCol w="254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survey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choices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{"AN", "CF", "MJ", "RT", "NA"}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{5, 3, 2, 7, 5}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"TCMA"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{"TR", "RT", "TR"}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{7, 1, 3}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"RCJA"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57652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34462" y="853968"/>
            <a:ext cx="88750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12.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대충 만든 자판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 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 키에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"A", "B", "C"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순서대로 문자가 할당되어 있다면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 키를 한 번 누르면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"A",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두 번 누르면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"B",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세 번 누르면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"C"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키의 개수가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개부터 최대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100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개까지 있을 수 있으며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키를 눌렀을 때 입력되는 문자들도 무작위로 배열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같은 문자가 여러 키 할당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 가능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),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키 하나에 같은 문자가 여러 번 할당된 경우도 있습니다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아예 할당되지 않을 수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따라서 몇몇 문자열은 작성할 수 없을 수도 있습니다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 키부터 차례대로 할당된 문자열배열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keymap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입력하려는 문자열 배열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targets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문자열을 작성하기 위해 키를 최소 횟수를 배열에 담아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단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목표 문자열을 작성할 수 없을 때는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저장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471261" y="4653136"/>
          <a:ext cx="4201478" cy="1219200"/>
        </p:xfrm>
        <a:graphic>
          <a:graphicData uri="http://schemas.openxmlformats.org/drawingml/2006/table">
            <a:tbl>
              <a:tblPr/>
              <a:tblGrid>
                <a:gridCol w="1879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keymap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targets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result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{"ABACD", "BCEFD"}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{"ABCD","AABB"}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[9, 4]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{"AA"}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{"B"}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[-1]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{"AGZ", "BSSS"}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{"ASA","BGZ"}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[4, 6]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723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25688" y="2857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77436" y="2979236"/>
            <a:ext cx="187220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"ABCD"의 경우,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1번 키 한 번 → A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2번 키 한 번 → B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2번 키 두 번 → C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1번 키 다섯 번 → D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총합인 9를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저장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"AABB"의 경우,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1번 키 한 번 → A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1번 키 한 번 → A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2번 키 한 번 → B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2번 키 한 번 → B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총합인 4를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[2]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저장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결과적으로 [9,4]</a:t>
            </a:r>
          </a:p>
        </p:txBody>
      </p:sp>
    </p:spTree>
    <p:extLst>
      <p:ext uri="{BB962C8B-B14F-4D97-AF65-F5344CB8AC3E}">
        <p14:creationId xmlns:p14="http://schemas.microsoft.com/office/powerpoint/2010/main" val="33342735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Day17 - 1. STL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Standard Template Library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1304" y="1223300"/>
            <a:ext cx="1512168" cy="13234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등차수열의 특정한 항만 더하기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solution1(int a, int d, vector&lt;bool&gt; included)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answer = 0;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(const auto&amp; e : included)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(e) answer += a;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a += d;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answer;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solution1(3, 4, { true, false, false, true, true })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37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solution1(7, 1, { false, false, false, true, false, false, false })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10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1304" y="853968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Solution1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543472" y="1223300"/>
            <a:ext cx="1512168" cy="12618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원소들의 곱과 합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solution2(vector&lt;int&gt;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long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long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1;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long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long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sum = 0;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a :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sum += a;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*= a;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(sum * sum) &gt;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solution2({ 3, 4, 5, 2, 1 })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1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solution2({ 5, 7, 8, 3 })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0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543472" y="853968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Solution2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055640" y="1223300"/>
            <a:ext cx="1512168" cy="12618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&lt;string&gt;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이어 붙인 수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solution3(vector&lt;int&gt;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string odd, even;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(int&amp; num :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(num % 2) odd +=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to_string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(num);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else even +=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to_string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(num);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stoi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(odd) +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stoi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(even);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solution3({ 3, 4, 5, 2, 1 })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393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solution3({ 5, 7, 8, 3 })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581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055640" y="853968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Solution3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67808" y="1223300"/>
            <a:ext cx="1512168" cy="12618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마지막 두 원소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vector&lt;int&gt; solution4(vector&lt;int&gt;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e1 =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num_list.size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- 1];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e2 =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num_list.size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- 2];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num_list.emplace_back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((e1 &gt; e2) ? e1 - e2 : e1 * 2);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p : solution4({ 2, 1, 6 }))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p &lt;&lt; " ";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2 1 6 5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p : solution4({ 5, 2, 1, 7, 5 }))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p &lt;&lt; " ";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5 2 1 7 5 10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67808" y="853968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Solution4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6079976" y="1223300"/>
            <a:ext cx="1512168" cy="129266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&lt;string&gt;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&lt;map&gt;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달리기 경주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vector&lt;string&gt; solution5(vector&lt;string&gt; players, vector&lt;string&gt; callings) {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map&lt;string, int&gt; m;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Rank = 0; Rank &lt;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players.size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Rank++)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m[players[Rank]] = Rank; //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m.insert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({ name,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pastRank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 });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name : callings) {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int rank = m[name];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swap(players[rank - 1], players[rank]);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m[name] = rank - 1;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m[players[rank]] = rank;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players;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p : solution5({ "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mumu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soe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poe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"kai", "mine" }, { "kai", "kai", "mine", "mine" }))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p &lt;&lt; " ";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mumu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kai mine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soe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poe</a:t>
            </a:r>
            <a:endParaRPr lang="en-US" altLang="ko-KR" sz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6079976" y="853968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Solution5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592144" y="1223300"/>
            <a:ext cx="1444352" cy="166199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&lt;string&gt;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&lt;map&gt;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추억 점수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vector&lt;int&gt; solution6(vector&lt;string&gt; name, vector&lt;int&gt; yearning, vector&lt;vector&lt;string&gt;&gt; photo)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vector&lt;int&gt; answer;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map&lt;string, int&gt; m;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name.size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m[name[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 = yearning[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 page1 : photo)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int sum = 0;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for (auto name : page1) sum += m[name];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answer.emplace_back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(sum);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answer;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vector&lt;vector&lt;string&gt;&gt; photo1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{"may",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kein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kain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radi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"},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{"may",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kein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"brin", "deny"},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{"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kon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kain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"may", "coni"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vector&lt;vector&lt;string&gt;&gt; photo2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{"kali",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"don"},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{"pony", "tom", "teddy"},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{"con", "mona", "don"}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vector&lt;vector&lt;string&gt;&gt; photo3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{"may" },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{"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kein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"deny", "may"},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{"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kon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"coni"}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p : solution6({ "may",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kein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kain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radi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}, { 5, 10, 1, 3 }, photo1))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p &lt;&lt; " ";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19 15  6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p : solution6({ "kali",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"don" }, { 11, 1, 55 }, photo2))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p &lt;&lt; " ";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67  0 55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p : solution6({ "may",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kein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kain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radi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}, { 5, 10, 1, 3 }, photo3))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p &lt;&lt; " ";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 5 15  0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592144" y="853968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Solution6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1304" y="3438292"/>
            <a:ext cx="1512168" cy="169277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&lt;string&gt;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산책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find_start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(vector&lt;string&gt; park, int&amp; x, int&amp; y)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park.size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for (int j = 0; j &lt; park[0].size();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j++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if (park[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][j] == 'S')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x =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y = j;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return;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vector&lt;int&gt; solution7(vector&lt;string&gt; park, vector&lt;string&gt; routes)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vector&lt;int&gt; answer(2);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y =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park.size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// park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지도의 최대 줄 수</a:t>
            </a:r>
          </a:p>
          <a:p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x = park[0].size();// park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지도의 최대 칸 수</a:t>
            </a:r>
          </a:p>
          <a:p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find_start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(park, answer[0], answer[1]);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cmd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routes)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char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dir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cmd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[0];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int move =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cmd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[2] - '0';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for (int ck = 1; ck &lt;= move; ck++)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if (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dir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== 'E' &amp;&amp; (answer[1] + ck) &lt; x &amp;&amp; park[answer[0]][answer[1] + ck] != 'X')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if (ck == move) answer[1] += ck;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else if (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dir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== 'W' &amp;&amp; 0 &lt;= answer[1] - ck &amp;&amp; park[answer[0]][answer[1] - ck] != 'X')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if (ck == move) answer[1] -= ck;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else if (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dir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== 'S' &amp;&amp; answer[0] + ck &lt; y &amp;&amp; park[answer[0] + ck][answer[1]] != 'X')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if (ck == move) answer[0] += ck;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else if (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dir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== 'N' &amp;&amp; 0 &lt;= answer[0] - ck &amp;&amp; park[answer[0] - ck][answer[1]] != 'X')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if (ck == move) answer[0] -= ck;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else break; //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이동 경로에서 장애물 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or </a:t>
            </a:r>
            <a:r>
              <a:rPr lang="ko-KR" altLang="en-US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맵을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넘어갈 경우 반복 종료</a:t>
            </a:r>
          </a:p>
          <a:p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answer;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p : solution7({ "SOO","OOO","OOO" }, { "E 2","S 2","W 1" }))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p &lt;&lt; " ";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 // 2 1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p : solution7({ "SOO","OXX","OOO" }, { "E 2","S 2","W 1" }))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p &lt;&lt; " ";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 // 0 1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p : solution7({ "OSO","OOO","OXO","OOO" }, { "E 2","S 2","W 1" }))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p &lt;&lt; " ";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 // 0 0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en-US" altLang="ko-KR" sz="2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1304" y="3068960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Solution7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543472" y="3438292"/>
            <a:ext cx="1512168" cy="206210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&lt;algorithm&gt;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요격 시스템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//1. 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타겟의 범위 끝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(targets[n][1])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기준으로 정렬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//2. 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 타겟의 시작 위치가 기준점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(t) 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보다 크거나 같으면 미사일 추가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//3. 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시작 위치가 기준점보다 작다면 중복된 타겟이므로 함께 요격 가능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cmp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(const vector&lt;int&gt;&amp; a, const vector&lt;int&gt;&amp; b) { return a[1] &lt; b[1]; 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solution8(vector&lt;vector&lt;int&gt;&gt; targets)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sort(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targets.begin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(),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targets.end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(),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cmp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ans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t = -1;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tar : targets)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(tar[0] &gt;= t)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t = tar[1];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ans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ans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solution8({ { 4,5} ,{4,8},{10,14},{11,13},{5,12},{3,7},{1,4} })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3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1543472" y="3068960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Solution8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055640" y="3438292"/>
            <a:ext cx="1512168" cy="243143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&lt;string&gt;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&lt;queue&gt;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미로 탈출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S -&gt; L -&gt; E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가장 빠른 시간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S: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시작 지점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E :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출구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L :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레버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O :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통로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X : 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벽</a:t>
            </a:r>
          </a:p>
          <a:p>
            <a:endParaRPr lang="ko-KR" altLang="en-US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struct point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x;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y;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depth;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find_position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(vector&lt;string&gt; maps, point&amp; S, point&amp; L, point&amp; E)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y = 0; y 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maps.size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y++)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for (int x = 0; x &lt; maps[0].size(); x++)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if (maps[y][x] == 'S')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x,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y;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else if (maps[y][x] == 'L')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x,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y;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else if (maps[y][x] == 'E')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x,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y;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BFS(vector&lt;string&gt; maps, point&amp; source, point&amp; destination)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n =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maps.size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// y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m = maps[0].size(); // x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queue&lt;point&gt; que;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que.push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(source);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bool visited[100][100] = { false };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visited[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source.y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source.x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= true;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while (!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que.empty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point ex =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que.front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que.pop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(maps[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== maps[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destination.y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destination.x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]) return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ex.depth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point ex1 = {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+ 1,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,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ex.depth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};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point ex2 = {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,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ex.depth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};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point ex3 = {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+ 1 ,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ex.depth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};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point ex4 = {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ex.x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ex.y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 ,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ex.depth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};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((0 &lt;= ex1.x &amp;&amp; ex1.x &lt; m &amp;&amp; 0 &lt;= ex1.y &amp;&amp; ex1.y &lt; n) &amp;&amp; maps[ex1.y][ex1.x] != 'X' &amp;&amp; !visited[ex1.y][ex1.x]) visited[ex1.y][ex1.x] = true, ex1.depth++,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que.push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(ex1);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((0 &lt;= ex2.x &amp;&amp; ex2.x &lt; m &amp;&amp; 0 &lt;= ex2.y &amp;&amp; ex2.y &lt; n) &amp;&amp; maps[ex2.y][ex2.x] != 'X' &amp;&amp; !visited[ex2.y][ex2.x]) visited[ex2.y][ex2.x] = true, ex2.depth++,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que.push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(ex2);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((0 &lt;= ex3.x &amp;&amp; ex3.x &lt; m &amp;&amp; 0 &lt;= ex3.y &amp;&amp; ex3.y &lt; n) &amp;&amp; maps[ex3.y][ex3.x] != 'X' &amp;&amp; !visited[ex3.y][ex3.x]) visited[ex3.y][ex3.x] = true, ex3.depth++,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que.push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(ex3);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((0 &lt;= ex4.x &amp;&amp; ex4.x &lt; m &amp;&amp; 0 &lt;= ex4.y &amp;&amp; ex4.y &lt; n) &amp;&amp; maps[ex4.y][ex4.x] != 'X' &amp;&amp; !visited[ex4.y][ex4.x]) visited[ex4.y][ex4.x] = true, ex4.depth++,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que.push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(ex4);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-1;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solution9(vector&lt;string&gt; maps)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answer = 0;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point S = { 0 }, L = { 0 }, E = { 0 };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find_position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(maps, S, L, E);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S_to_L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BFS(maps, S, L);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if (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S_to_L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== -1) return -1;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L_to_E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BFS(maps, L, E);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if (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L_to_E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== -1) return -1;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answer =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S_to_L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+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L_to_E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answer;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solution9({ "SOOOL", "XXXXO", "OOOOO", "OXXXX", "OOOOE" })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16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solution9({ "LOOXS", "OOOOX", "OOOOO", "OOOOO", "EOOOO" })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-1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3055640" y="3068960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Solution9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67808" y="3438292"/>
            <a:ext cx="1512168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&lt;string&gt;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sstream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&lt;map&gt;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&lt;set&gt;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신고 결과 받기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vector&lt;int&gt; solution(vector&lt;string&gt;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id_list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vector&lt;string&gt; report, int k)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vector&lt;int&gt; answer(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id_list.size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map&lt;string, set&lt;string&gt;&gt; notify;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e : report)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stringstream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ss(e);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string sender, receiver;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ss &gt;&gt; sender &gt;&gt; receiver;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notify[receiver].insert(sender);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map&lt;string, int&gt;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ans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e : notify)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(k &lt;=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e.second.size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for (auto&amp;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e.second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ans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]++;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id_list.size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answer[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=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ans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id_list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answer;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vector&lt;string&gt; s1({ 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muzi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frodo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apeach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"neo" });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vector&lt;string&gt; c1({ 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muzi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frodo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apeach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frodo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frodo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neo","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muzi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neo","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apeach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muzi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});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vector&lt;string&gt; s2({ "con", 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ryan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 });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vector&lt;string&gt; c2({ 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ryan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con", 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ryan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con", 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ryan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con", "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ryan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con" });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e : solution(s1, c1, 2))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e &lt;&lt; " ";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e : solution(s2, c2, 3))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e &lt;&lt; " ";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0;</a:t>
            </a:r>
          </a:p>
          <a:p>
            <a:r>
              <a:rPr lang="en-US" altLang="ko-KR" sz="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67808" y="3068960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Solution10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6079976" y="3438292"/>
            <a:ext cx="1512168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&lt;array&gt;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&lt;string&gt;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&lt;map&gt;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&lt;set&gt;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성격 유형 검사하기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solution(vector&lt;string&gt; survey, vector&lt;int&gt; choices) {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string answer;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vector&lt;string&gt;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mbti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({ "RT","CF","JM","AN" });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array&lt;int, 8&gt; score({ 0, 3, 2, 1, 0, 1, 2, 3 });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map&lt;char, int&gt; point;</a:t>
            </a:r>
          </a:p>
          <a:p>
            <a:endParaRPr lang="en-US" altLang="ko-KR" sz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survey.size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(choices[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&lt; 4) {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point[survey[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][0]] = point[survey[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][0]] + score[choices[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}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else if (4 &lt; choices[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]) {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point[survey[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][1]] = point[survey[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][1]] + score[choices[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}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endParaRPr lang="en-US" altLang="ko-KR" sz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4;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answer += (point[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mbti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][0]] &gt;= point[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mbti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][1]]) ?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mbti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][0] :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mbti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][1];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answer;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solution({ "AN", "CF", "MJ", "RT", "NA" }, { 5, 3, 2, 7, 5 }) &lt;&lt;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solution({ "TR", "RT", "TR" }, { 7,1,3 }) &lt;&lt; </a:t>
            </a:r>
            <a:r>
              <a:rPr lang="en-US" altLang="ko-KR" sz="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0;</a:t>
            </a:r>
          </a:p>
          <a:p>
            <a:r>
              <a:rPr lang="en-US" altLang="ko-KR" sz="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6079976" y="3068960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Solution11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592144" y="3438292"/>
            <a:ext cx="1444352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initializer_list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&lt;iostream&gt;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&lt;string&gt;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&lt;vector&gt;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&lt;map&gt;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대충 만든 자판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vector&lt;int&gt; solution(vector&lt;string&gt; keymap, vector&lt;string&gt; targets)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vector&lt;int&gt; answer(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targets.size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map&lt;char, int&gt; m1;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k = 0; k 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keymap.size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k++)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for (int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keymap[k].size();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if (m1[keymap[k][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 == 0)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m1[keymap[k][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 =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+ 1;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else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m1[keymap[k][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 = min(m1[keymap[k][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]],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+ 1);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(int k = 0; k 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targets.size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k++)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for (int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targets[k].size();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if (m1[targets[k][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 == 0)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answer[k] = -1;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else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answer[k] += m1[targets[k][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]];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answer;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en-US" altLang="ko-KR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e : solution({ "ABACD", "BCEFD" }, { "ABCD","AABB" }))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e &lt;&lt; " ";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e : solution({ "AA" }, { "B" }))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e &lt;&lt; " ";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(auto&amp; e : solution({ "AGZ", "BSSS" }, { "ASA","BGZ" }))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e &lt;&lt; " ";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592144" y="3068960"/>
            <a:ext cx="1512168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Solution12</a:t>
            </a:r>
            <a:endParaRPr lang="en-US" altLang="ko-KR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401075"/>
            <a:ext cx="7704856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altLang="ko-KR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  <a:hlinkClick r:id="rId3"/>
              </a:rPr>
              <a:t>LeetCode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  <a:hlinkClick r:id="rId3"/>
              </a:rPr>
              <a:t> - The World's Leading Online Programming Learning Platform</a:t>
            </a:r>
            <a:endParaRPr lang="en-US" altLang="ko-KR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720860" y="6093296"/>
            <a:ext cx="3703568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ko-KR" altLang="en-US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  <a:hlinkClick r:id="rId4"/>
              </a:rPr>
              <a:t>프로그래머스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  <a:hlinkClick r:id="rId4"/>
              </a:rPr>
              <a:t> 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  <a:hlinkClick r:id="rId4"/>
              </a:rPr>
              <a:t>(programmers.co.kr)</a:t>
            </a:r>
            <a:endParaRPr lang="en-US" altLang="ko-KR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093297"/>
            <a:ext cx="3366880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  <a:hlinkClick r:id="rId5"/>
              </a:rPr>
              <a:t>Baekjoon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  <a:hlinkClick r:id="rId5"/>
              </a:rPr>
              <a:t> Online Judge (acmicpc.net)</a:t>
            </a:r>
            <a:endParaRPr lang="en-US" altLang="ko-KR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144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Day02 - 3. inline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호출 과정</a:t>
            </a:r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인수를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(Stack)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저장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인수 값을 매개변수로 복사하기 위해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342900" indent="-342900" fontAlgn="base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호출 실행 이후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바로 다음에 실행할 명령문 위치를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스택에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저장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다음 실행 할 곳으로 다시 돌아오기 위해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342900" indent="-342900" fontAlgn="base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함수가 저장된 주소로 이동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함수 코드를 실행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값을 저장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미리 저장한 위치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복귀 후 리턴 값 적용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342900" indent="-342900" fontAlgn="base">
              <a:buAutoNum type="arabicParenBoth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호출 없이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정의부의 코드가 호출 부에 복사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 횟수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× N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 복사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 함수보다 더 빠르게 실행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 과정 생략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메모리를 더 사용한다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함수는 일반함수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(inline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선언되지 않은 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호출하거나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       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정의부가 너무 큰 경우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지정해도 컴파일러가 무시하기도 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반드시 헤더파일에서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키워드 작성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내부연결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(internal linkage) ]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과정에서 함수의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호출부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&lt;-&gt;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복사 처리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58510" y="2700867"/>
            <a:ext cx="1821802" cy="1016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6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호출부</a:t>
            </a:r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Function_A</a:t>
            </a:r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(a);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5" name="오각형 4"/>
          <p:cNvSpPr/>
          <p:nvPr/>
        </p:nvSpPr>
        <p:spPr>
          <a:xfrm flipH="1">
            <a:off x="7045475" y="3025280"/>
            <a:ext cx="1919013" cy="620715"/>
          </a:xfrm>
          <a:prstGeom prst="homePlate">
            <a:avLst>
              <a:gd name="adj" fmla="val 12058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Function_A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(a)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</a:t>
            </a:r>
            <a:r>
              <a:rPr lang="ko-KR" altLang="en-US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정의부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ko-KR" altLang="en-US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06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Day02 - 3. inline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macro </a:t>
            </a:r>
            <a:r>
              <a:rPr lang="en-US" altLang="ko-KR" sz="2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vs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inline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매크로 함수는 컴파일 되기 전에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전처리기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의해 처리된다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매크로 함수 정의 시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반드시 괄호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써서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잘못된 우선순위연산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방지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 식 중에는 괄호를 쓴다고 해도 원치 않는 결과를 초래된다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2146630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#define SUM(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a,b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((a)+(b))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#define SQ(x) ((x)*(x))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#define MUL(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a,b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((a)*(b))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square(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x) {//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컴파일러에 의해 처리되는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inline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함수를 이용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return x * x;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"(3+4)*5=" &lt;&lt; SUM(3, 4) * 5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"(1+2)*(3+4)=" &lt;&lt; MUL(1 + 2, 3 + 4)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 = 3;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"macro : " &lt;&lt; SQ(++n)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매크로 함수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SQ(++n) = ( (++n) * (++n) ) 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매크로 함수의 사용은 권장하지 않는다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 = 3;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"inline : " &lt;&lt; square(++n)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;// square(++x) &gt; x=++n; x*x;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매크로 함수의 문제점을 해결하면서 실행 성능을 향상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572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객체지향 특징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C++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객체를 이용한 입출력</a:t>
            </a:r>
            <a:b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b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55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Day02 - 4. namespace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namespace(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이름공간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대형 프로젝트를 진행할 때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이전에 프로젝트를 가져올 때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중복되는 이름 충돌을 막기 위한 도구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(using namespace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추가한 이유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공간 안에 선언 된 멤버는 바로 호출이 불가능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반드시 어느 이름 공간에 속한 멤버인지를 밝힌 후 사용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(using namespace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이름공간명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;)</a:t>
            </a: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헤더파일은 모든 클래스와 객체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함수들이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라는 이름 공간 안에 정의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공간 안에 정의된 심볼은 아래의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가지 방법으로 호출할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식별자를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사용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pPr marL="342900" indent="-342900" fontAlgn="base">
              <a:buAutoNum type="arabicParenBoth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지시어를 사용하여 이름 공간 안의 특정 심볼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(symbol)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pPr marL="342900" indent="-342900" fontAlgn="base">
              <a:buAutoNum type="arabicParenBoth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지시어를 사용하여 이름 공간 안의 모든 심볼 사용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 지정 연산자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멤버에 접근할 때 사용하는 연산자다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026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Day02 - 4. namespace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</a:t>
            </a:r>
          </a:p>
          <a:p>
            <a:pPr marL="342900" indent="-342900" fontAlgn="base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하나의 파일에 여러 개의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쓸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342900" indent="-342900" fontAlgn="base">
              <a:buAutoNum type="arabicParenBoth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 fontAlgn="base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여러 개 파일에 한 개의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쓸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표준 헤더파일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C++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표준안으로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기본 헤더파일들도 다시 만들었다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iostream.h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-&gt;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stdlib.h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-&gt;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cstdlib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string.h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-&gt;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cstring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math.h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-&gt;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cmath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모든 심볼이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라는 이름 공간 안에 선언되어 있는지 아닌지의 차이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64466" y="3833340"/>
            <a:ext cx="1821802" cy="11177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File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25484" y="3833340"/>
            <a:ext cx="1821802" cy="11177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File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86502" y="3833340"/>
            <a:ext cx="1821802" cy="11177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File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25484" y="1601092"/>
            <a:ext cx="1821802" cy="1800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File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582256" y="1745108"/>
            <a:ext cx="1708258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 A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82256" y="2321172"/>
            <a:ext cx="1708258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 B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36085" y="4049364"/>
            <a:ext cx="5400600" cy="432048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 C</a:t>
            </a:r>
            <a:endParaRPr lang="ko-KR" altLang="en-US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513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Day02 - 5.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namespace A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BUBLE()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"A::BUBLE\n";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pop()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"A::POP!\n";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namespace B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BUBLE()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"B::BUBLE\n";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void pop()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"B::POP!\n";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B;</a:t>
            </a:r>
          </a:p>
          <a:p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A::BUBLE();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BUBLE();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A::pop();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pop();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return 0;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6618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Day02 - 4. namespace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</a:t>
            </a: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namespace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using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지시자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Directive 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using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Declaration 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::value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 호출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typedef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 type, template alias 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DWORD =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; //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별칭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 alias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typename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T&gt; 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템플릿 별칭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alias 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my_vector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::vector&lt;T&gt;;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필드 선언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class::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using class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Declaration 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28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Day02 - 5.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난수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Random 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6526409"/>
            <a:ext cx="7704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https://learn.microsoft.com/ko-kr/cpp/standard-library/random?view=msvc-170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난수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Random )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rand()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함수보다 더 품질 높은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난수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발생기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다양한 랜덤 클래스 활용 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777298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iomanip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random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mt19937_64,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random_device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uniform_int_distribution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random_device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rd</a:t>
            </a:r>
            <a:r>
              <a:rPr lang="en-US" altLang="ko-KR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하드웨어 리소스 기반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난수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발생기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mt19937_64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gen(</a:t>
            </a:r>
            <a:r>
              <a:rPr lang="en-US" altLang="ko-KR" dirty="0" err="1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rd</a:t>
            </a:r>
            <a:r>
              <a:rPr lang="en-US" altLang="ko-KR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 64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비트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메르센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트위스터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엔진 생성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uniform_int_distribution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dist</a:t>
            </a:r>
            <a:r>
              <a:rPr lang="en-US" altLang="ko-KR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(-100, 100);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-100 &lt;= x &lt;= 100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범위의 균일한 정수 값 분포를 생성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 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i = 0; i &lt; 5; ++i)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(5)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(gen)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(25) &lt;&lt; gen()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(15)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9288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 (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논리형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Pointer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</a:t>
            </a:r>
          </a:p>
          <a:p>
            <a:pPr marL="457200" indent="-457200">
              <a:buFontTx/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auto (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추론형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범위 기반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반복문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Range based for )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 VS \0 VS NULL VS </a:t>
            </a:r>
            <a:r>
              <a:rPr lang="en-US" altLang="ko-KR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795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Day03 - 1. bool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</a:t>
            </a:r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true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false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값을 갖는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1byte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 형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참과 거짓을 판별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내부적으로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true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=1, false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처리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참과 거짓 판별을 직관적으로 처리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2276872"/>
            <a:ext cx="77048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isEvenNumber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 number)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(number % 2 == 0) return true; // == 1;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return false; // ==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//bool : true, false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값을 갖는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 자료형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(true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false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처리된다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.)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num;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True = -10.125; // 0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아니면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true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False = 0; // false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"bool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 크기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sizeof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(bool) &lt;&lt; " byte"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"True: " &lt;&lt; True &lt;&lt; " False : " &lt;&lt; False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 입력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num;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isEvenNumber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(num))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짝수 입니다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홀수 입니다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7513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판정 함수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대문자 판정 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isUpper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;</a:t>
            </a:r>
          </a:p>
          <a:p>
            <a:pPr marL="342900" indent="-342900">
              <a:buAutoNum type="arabicPeriod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소문자 판정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isLower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;</a:t>
            </a:r>
          </a:p>
          <a:p>
            <a:pPr marL="342900" indent="-342900">
              <a:buAutoNum type="arabicPeriod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양수 판정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( 0 &lt;=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양수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isPositive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 n);</a:t>
            </a:r>
          </a:p>
          <a:p>
            <a:pPr marL="342900" indent="-342900">
              <a:buAutoNum type="arabicPeriod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음수 판정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( 0 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음수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isNegative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 n);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9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Day03 - 1. bool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true, false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값을 갖는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바이트 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(true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false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처리된다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.)</a:t>
            </a:r>
          </a:p>
          <a:p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isUpper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 return ('A' &lt;=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&amp;&amp;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'Z') ? true : false; }</a:t>
            </a:r>
          </a:p>
          <a:p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isLower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 return ('a' &lt;=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&amp;&amp;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'z') ? true : false; }</a:t>
            </a:r>
          </a:p>
          <a:p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isPositive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n) { return (0 &lt;= n) ? true : false; }</a:t>
            </a:r>
          </a:p>
          <a:p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isNegative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n) { return (0 &gt; n) ? true : false; 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cinclear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객체 초기화 함수</a:t>
            </a:r>
          </a:p>
          <a:p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 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cin.fail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cin.clear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객체 실패의 경우 초기화</a:t>
            </a:r>
          </a:p>
          <a:p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while 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cin.get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!= '\n');  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버퍼 비우기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비워진 경우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Enter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main()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char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while (1)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 입력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cinclear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숫자 입력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cinclear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 판별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isUpper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?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대문자 입니다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 :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소문자 입니다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.")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 판별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isLower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?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소문자 입니다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 :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대문자 입니다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.")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숫자 판별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isPositive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?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양수 입니다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 :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음수 입니다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.")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숫자 판별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isNegative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?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음수 입니다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 : "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양수 입니다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.")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0;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4193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Day03 - 2. Pointer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선언과 초기화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포인터의 정의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메모리의 주소를 저장하는 변수</a:t>
            </a:r>
            <a:endParaRPr lang="en-US" altLang="ko-KR" dirty="0">
              <a:solidFill>
                <a:srgbClr val="0000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주소를 가리키는 변수로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변수라고 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선언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 (asterisk)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사용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형식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 </a:t>
            </a:r>
            <a:r>
              <a:rPr lang="ko-KR" altLang="en-US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변수 이름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*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score;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자료형의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주소를 저장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 수 있는 포인터 변수 선언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초기화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(ampersand)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연산자 사용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형식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변수 이름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* </a:t>
            </a:r>
            <a:r>
              <a:rPr lang="en-US" altLang="ko-KR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score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</a:t>
            </a:r>
            <a:r>
              <a:rPr lang="en-US" altLang="ko-KR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이용하면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변수의 주소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알 수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4904952"/>
          <a:ext cx="4499560" cy="142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29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91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120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메모리 주소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0x7ffffb0ed245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score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0x7ffffb0ee612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5652120" y="4904952"/>
          <a:ext cx="3221833" cy="142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29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91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메모리 주소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0x7ffffb0ee612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95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7" name="직선 화살표 연결선 16"/>
          <p:cNvCxnSpPr/>
          <p:nvPr/>
        </p:nvCxnSpPr>
        <p:spPr>
          <a:xfrm>
            <a:off x="4788024" y="5841056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31655" y="5192984"/>
            <a:ext cx="1385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</a:t>
            </a:r>
            <a:r>
              <a:rPr lang="en-US" altLang="ko-KR" sz="2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score</a:t>
            </a: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28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546123" y="3689283"/>
            <a:ext cx="4572000" cy="30520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객체지향</a:t>
            </a:r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17252" y="3689283"/>
            <a:ext cx="4572000" cy="3052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</a:t>
            </a:r>
            <a:r>
              <a:rPr lang="en-US" altLang="ko-KR" sz="2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4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</a:t>
            </a:r>
            <a:r>
              <a:rPr lang="en-US" altLang="ko-KR" sz="2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객체지향 특징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객체지향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속성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기능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변수와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메소드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정의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클래스의 정의를 기반으로 실제 메모리에 할당된 물리적 실체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추상화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대상의 성질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공통성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본질을 추출하여 파악하는 것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캡슐화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속성과 기능들을 하나로 통합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데이터를 외부로부터 보호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상속성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클래스를 재활용하여 새로운 클래스를 작성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다형성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객체의 속성이나 기능이 상황에 따라 다양한 형태로 표현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프로그램의 구조화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코드의 재사용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호환성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디버깅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유지보수가 좋다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AEBA02-2F88-4E04-95F6-4BAA2EFEF706}"/>
              </a:ext>
            </a:extLst>
          </p:cNvPr>
          <p:cNvGrpSpPr/>
          <p:nvPr/>
        </p:nvGrpSpPr>
        <p:grpSpPr>
          <a:xfrm>
            <a:off x="2501020" y="4767764"/>
            <a:ext cx="934466" cy="1190083"/>
            <a:chOff x="9784329" y="2249614"/>
            <a:chExt cx="2003111" cy="144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8A436-FC2B-41E1-980C-6D9E9E6C09DF}"/>
                </a:ext>
              </a:extLst>
            </p:cNvPr>
            <p:cNvSpPr/>
            <p:nvPr/>
          </p:nvSpPr>
          <p:spPr>
            <a:xfrm>
              <a:off x="9784329" y="2249614"/>
              <a:ext cx="2003111" cy="14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정수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실수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문자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,…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A31ED52-C3D5-4535-BA4E-62A6403A4FC6}"/>
                </a:ext>
              </a:extLst>
            </p:cNvPr>
            <p:cNvSpPr/>
            <p:nvPr/>
          </p:nvSpPr>
          <p:spPr>
            <a:xfrm>
              <a:off x="9860113" y="2293989"/>
              <a:ext cx="1856211" cy="297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데이터</a:t>
              </a:r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AEBA02-2F88-4E04-95F6-4BAA2EFEF706}"/>
              </a:ext>
            </a:extLst>
          </p:cNvPr>
          <p:cNvGrpSpPr/>
          <p:nvPr/>
        </p:nvGrpSpPr>
        <p:grpSpPr>
          <a:xfrm>
            <a:off x="3436159" y="4767764"/>
            <a:ext cx="934466" cy="1190083"/>
            <a:chOff x="9784329" y="2249614"/>
            <a:chExt cx="2003111" cy="1440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668A436-FC2B-41E1-980C-6D9E9E6C09DF}"/>
                </a:ext>
              </a:extLst>
            </p:cNvPr>
            <p:cNvSpPr/>
            <p:nvPr/>
          </p:nvSpPr>
          <p:spPr>
            <a:xfrm>
              <a:off x="9784329" y="2249614"/>
              <a:ext cx="2003111" cy="14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+, -, /, *, %, =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31ED52-C3D5-4535-BA4E-62A6403A4FC6}"/>
                </a:ext>
              </a:extLst>
            </p:cNvPr>
            <p:cNvSpPr/>
            <p:nvPr/>
          </p:nvSpPr>
          <p:spPr>
            <a:xfrm>
              <a:off x="9860113" y="2283327"/>
              <a:ext cx="1856211" cy="297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연산</a:t>
              </a:r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5016429-FBA3-428A-9A86-90BCE6128F63}"/>
              </a:ext>
            </a:extLst>
          </p:cNvPr>
          <p:cNvGrpSpPr/>
          <p:nvPr/>
        </p:nvGrpSpPr>
        <p:grpSpPr>
          <a:xfrm>
            <a:off x="5032041" y="4812022"/>
            <a:ext cx="718851" cy="1488662"/>
            <a:chOff x="7577894" y="4665069"/>
            <a:chExt cx="594092" cy="1353329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78605F4-1495-4A85-945C-7E664A7FD858}"/>
                </a:ext>
              </a:extLst>
            </p:cNvPr>
            <p:cNvSpPr/>
            <p:nvPr/>
          </p:nvSpPr>
          <p:spPr>
            <a:xfrm>
              <a:off x="7577894" y="4665069"/>
              <a:ext cx="594092" cy="1353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클래스</a:t>
              </a:r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6" name="사각형: 둥근 모서리 106">
              <a:extLst>
                <a:ext uri="{FF2B5EF4-FFF2-40B4-BE49-F238E27FC236}">
                  <a16:creationId xmlns:a16="http://schemas.microsoft.com/office/drawing/2014/main" id="{1177C714-C1BD-4D7C-AD06-78F4EC8EE41F}"/>
                </a:ext>
              </a:extLst>
            </p:cNvPr>
            <p:cNvSpPr/>
            <p:nvPr/>
          </p:nvSpPr>
          <p:spPr>
            <a:xfrm>
              <a:off x="7658901" y="4924013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  <p:sp>
          <p:nvSpPr>
            <p:cNvPr id="117" name="사각형: 둥근 모서리 107">
              <a:extLst>
                <a:ext uri="{FF2B5EF4-FFF2-40B4-BE49-F238E27FC236}">
                  <a16:creationId xmlns:a16="http://schemas.microsoft.com/office/drawing/2014/main" id="{FDBA8DE3-7E84-4DF4-992E-EB57375563A2}"/>
                </a:ext>
              </a:extLst>
            </p:cNvPr>
            <p:cNvSpPr/>
            <p:nvPr/>
          </p:nvSpPr>
          <p:spPr>
            <a:xfrm>
              <a:off x="7658901" y="5196349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  <p:sp>
          <p:nvSpPr>
            <p:cNvPr id="118" name="사각형: 둥근 모서리 108">
              <a:extLst>
                <a:ext uri="{FF2B5EF4-FFF2-40B4-BE49-F238E27FC236}">
                  <a16:creationId xmlns:a16="http://schemas.microsoft.com/office/drawing/2014/main" id="{D5D75124-5CE8-4A43-9D15-4105FF8A539F}"/>
                </a:ext>
              </a:extLst>
            </p:cNvPr>
            <p:cNvSpPr/>
            <p:nvPr/>
          </p:nvSpPr>
          <p:spPr>
            <a:xfrm>
              <a:off x="7658901" y="5468685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  <p:sp>
          <p:nvSpPr>
            <p:cNvPr id="119" name="사각형: 둥근 모서리 109">
              <a:extLst>
                <a:ext uri="{FF2B5EF4-FFF2-40B4-BE49-F238E27FC236}">
                  <a16:creationId xmlns:a16="http://schemas.microsoft.com/office/drawing/2014/main" id="{114118DC-1CBB-420B-A1F6-27F125E28796}"/>
                </a:ext>
              </a:extLst>
            </p:cNvPr>
            <p:cNvSpPr/>
            <p:nvPr/>
          </p:nvSpPr>
          <p:spPr>
            <a:xfrm>
              <a:off x="7658901" y="5741021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D1445F15-E993-4F86-AE0D-B76A96C4ADC6}"/>
              </a:ext>
            </a:extLst>
          </p:cNvPr>
          <p:cNvGrpSpPr/>
          <p:nvPr/>
        </p:nvGrpSpPr>
        <p:grpSpPr>
          <a:xfrm>
            <a:off x="6468589" y="4509601"/>
            <a:ext cx="718851" cy="865117"/>
            <a:chOff x="9782682" y="4527679"/>
            <a:chExt cx="594092" cy="71497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D76E042-DA2F-45F4-9792-194B2130BF44}"/>
                </a:ext>
              </a:extLst>
            </p:cNvPr>
            <p:cNvSpPr/>
            <p:nvPr/>
          </p:nvSpPr>
          <p:spPr>
            <a:xfrm>
              <a:off x="9782682" y="4527679"/>
              <a:ext cx="594092" cy="7149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클래스</a:t>
              </a:r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22" name="사각형: 둥근 모서리 111">
              <a:extLst>
                <a:ext uri="{FF2B5EF4-FFF2-40B4-BE49-F238E27FC236}">
                  <a16:creationId xmlns:a16="http://schemas.microsoft.com/office/drawing/2014/main" id="{25970BA8-0628-4640-B887-1844358BDDDA}"/>
                </a:ext>
              </a:extLst>
            </p:cNvPr>
            <p:cNvSpPr/>
            <p:nvPr/>
          </p:nvSpPr>
          <p:spPr>
            <a:xfrm>
              <a:off x="9863689" y="4757435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  <p:sp>
          <p:nvSpPr>
            <p:cNvPr id="123" name="사각형: 둥근 모서리 112">
              <a:extLst>
                <a:ext uri="{FF2B5EF4-FFF2-40B4-BE49-F238E27FC236}">
                  <a16:creationId xmlns:a16="http://schemas.microsoft.com/office/drawing/2014/main" id="{0C34FA77-1617-4801-81BA-3A717977D4DD}"/>
                </a:ext>
              </a:extLst>
            </p:cNvPr>
            <p:cNvSpPr/>
            <p:nvPr/>
          </p:nvSpPr>
          <p:spPr>
            <a:xfrm>
              <a:off x="9863689" y="4995460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</p:grpSp>
      <p:cxnSp>
        <p:nvCxnSpPr>
          <p:cNvPr id="128" name="연결선: 꺾임 126">
            <a:extLst>
              <a:ext uri="{FF2B5EF4-FFF2-40B4-BE49-F238E27FC236}">
                <a16:creationId xmlns:a16="http://schemas.microsoft.com/office/drawing/2014/main" id="{97DC0885-9C02-4159-9F48-D41E0C3DE541}"/>
              </a:ext>
            </a:extLst>
          </p:cNvPr>
          <p:cNvCxnSpPr>
            <a:stCxn id="115" idx="3"/>
            <a:endCxn id="121" idx="1"/>
          </p:cNvCxnSpPr>
          <p:nvPr/>
        </p:nvCxnSpPr>
        <p:spPr>
          <a:xfrm flipV="1">
            <a:off x="5750892" y="4942160"/>
            <a:ext cx="717697" cy="61419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E1384043-5E36-4CFA-927A-2604EF7CE2AC}"/>
              </a:ext>
            </a:extLst>
          </p:cNvPr>
          <p:cNvCxnSpPr>
            <a:stCxn id="121" idx="3"/>
            <a:endCxn id="64" idx="1"/>
          </p:cNvCxnSpPr>
          <p:nvPr/>
        </p:nvCxnSpPr>
        <p:spPr>
          <a:xfrm>
            <a:off x="7187440" y="4942160"/>
            <a:ext cx="733063" cy="61419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30">
            <a:extLst>
              <a:ext uri="{FF2B5EF4-FFF2-40B4-BE49-F238E27FC236}">
                <a16:creationId xmlns:a16="http://schemas.microsoft.com/office/drawing/2014/main" id="{EE49216B-A166-4E22-A88D-8F8400D8C9D3}"/>
              </a:ext>
            </a:extLst>
          </p:cNvPr>
          <p:cNvCxnSpPr>
            <a:stCxn id="73" idx="3"/>
            <a:endCxn id="64" idx="1"/>
          </p:cNvCxnSpPr>
          <p:nvPr/>
        </p:nvCxnSpPr>
        <p:spPr>
          <a:xfrm flipV="1">
            <a:off x="7187440" y="5556353"/>
            <a:ext cx="733063" cy="53643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2">
            <a:extLst>
              <a:ext uri="{FF2B5EF4-FFF2-40B4-BE49-F238E27FC236}">
                <a16:creationId xmlns:a16="http://schemas.microsoft.com/office/drawing/2014/main" id="{DD9E59A3-39F3-432F-8E4A-30E9BEBB3591}"/>
              </a:ext>
            </a:extLst>
          </p:cNvPr>
          <p:cNvCxnSpPr>
            <a:stCxn id="73" idx="1"/>
            <a:endCxn id="115" idx="3"/>
          </p:cNvCxnSpPr>
          <p:nvPr/>
        </p:nvCxnSpPr>
        <p:spPr>
          <a:xfrm rot="10800000">
            <a:off x="5750893" y="5556354"/>
            <a:ext cx="717697" cy="53643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6">
            <a:extLst>
              <a:ext uri="{FF2B5EF4-FFF2-40B4-BE49-F238E27FC236}">
                <a16:creationId xmlns:a16="http://schemas.microsoft.com/office/drawing/2014/main" id="{FB06D9B0-3949-4AFE-B890-DA7A624110CF}"/>
              </a:ext>
            </a:extLst>
          </p:cNvPr>
          <p:cNvCxnSpPr>
            <a:stCxn id="64" idx="2"/>
            <a:endCxn id="115" idx="2"/>
          </p:cNvCxnSpPr>
          <p:nvPr/>
        </p:nvCxnSpPr>
        <p:spPr>
          <a:xfrm rot="5400000">
            <a:off x="6835698" y="4856453"/>
            <a:ext cx="12700" cy="2888462"/>
          </a:xfrm>
          <a:prstGeom prst="bentConnector3">
            <a:avLst>
              <a:gd name="adj1" fmla="val 267033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5016429-FBA3-428A-9A86-90BCE6128F63}"/>
              </a:ext>
            </a:extLst>
          </p:cNvPr>
          <p:cNvGrpSpPr/>
          <p:nvPr/>
        </p:nvGrpSpPr>
        <p:grpSpPr>
          <a:xfrm>
            <a:off x="7920503" y="4812022"/>
            <a:ext cx="718851" cy="1488662"/>
            <a:chOff x="7577894" y="4665069"/>
            <a:chExt cx="594092" cy="135332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78605F4-1495-4A85-945C-7E664A7FD858}"/>
                </a:ext>
              </a:extLst>
            </p:cNvPr>
            <p:cNvSpPr/>
            <p:nvPr/>
          </p:nvSpPr>
          <p:spPr>
            <a:xfrm>
              <a:off x="7577894" y="4665069"/>
              <a:ext cx="594092" cy="1353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클래스</a:t>
              </a:r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5" name="사각형: 둥근 모서리 106">
              <a:extLst>
                <a:ext uri="{FF2B5EF4-FFF2-40B4-BE49-F238E27FC236}">
                  <a16:creationId xmlns:a16="http://schemas.microsoft.com/office/drawing/2014/main" id="{1177C714-C1BD-4D7C-AD06-78F4EC8EE41F}"/>
                </a:ext>
              </a:extLst>
            </p:cNvPr>
            <p:cNvSpPr/>
            <p:nvPr/>
          </p:nvSpPr>
          <p:spPr>
            <a:xfrm>
              <a:off x="7658901" y="4924013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  <p:sp>
          <p:nvSpPr>
            <p:cNvPr id="66" name="사각형: 둥근 모서리 107">
              <a:extLst>
                <a:ext uri="{FF2B5EF4-FFF2-40B4-BE49-F238E27FC236}">
                  <a16:creationId xmlns:a16="http://schemas.microsoft.com/office/drawing/2014/main" id="{FDBA8DE3-7E84-4DF4-992E-EB57375563A2}"/>
                </a:ext>
              </a:extLst>
            </p:cNvPr>
            <p:cNvSpPr/>
            <p:nvPr/>
          </p:nvSpPr>
          <p:spPr>
            <a:xfrm>
              <a:off x="7658901" y="5196349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  <p:sp>
          <p:nvSpPr>
            <p:cNvPr id="67" name="사각형: 둥근 모서리 108">
              <a:extLst>
                <a:ext uri="{FF2B5EF4-FFF2-40B4-BE49-F238E27FC236}">
                  <a16:creationId xmlns:a16="http://schemas.microsoft.com/office/drawing/2014/main" id="{D5D75124-5CE8-4A43-9D15-4105FF8A539F}"/>
                </a:ext>
              </a:extLst>
            </p:cNvPr>
            <p:cNvSpPr/>
            <p:nvPr/>
          </p:nvSpPr>
          <p:spPr>
            <a:xfrm>
              <a:off x="7658901" y="5468685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  <p:sp>
          <p:nvSpPr>
            <p:cNvPr id="68" name="사각형: 둥근 모서리 109">
              <a:extLst>
                <a:ext uri="{FF2B5EF4-FFF2-40B4-BE49-F238E27FC236}">
                  <a16:creationId xmlns:a16="http://schemas.microsoft.com/office/drawing/2014/main" id="{114118DC-1CBB-420B-A1F6-27F125E28796}"/>
                </a:ext>
              </a:extLst>
            </p:cNvPr>
            <p:cNvSpPr/>
            <p:nvPr/>
          </p:nvSpPr>
          <p:spPr>
            <a:xfrm>
              <a:off x="7658901" y="5741021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1445F15-E993-4F86-AE0D-B76A96C4ADC6}"/>
              </a:ext>
            </a:extLst>
          </p:cNvPr>
          <p:cNvGrpSpPr/>
          <p:nvPr/>
        </p:nvGrpSpPr>
        <p:grpSpPr>
          <a:xfrm>
            <a:off x="6468589" y="5660227"/>
            <a:ext cx="718851" cy="865117"/>
            <a:chOff x="9782682" y="4527679"/>
            <a:chExt cx="594092" cy="71497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D76E042-DA2F-45F4-9792-194B2130BF44}"/>
                </a:ext>
              </a:extLst>
            </p:cNvPr>
            <p:cNvSpPr/>
            <p:nvPr/>
          </p:nvSpPr>
          <p:spPr>
            <a:xfrm>
              <a:off x="9782682" y="4527679"/>
              <a:ext cx="594092" cy="7149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클래스</a:t>
              </a:r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endPara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74" name="사각형: 둥근 모서리 111">
              <a:extLst>
                <a:ext uri="{FF2B5EF4-FFF2-40B4-BE49-F238E27FC236}">
                  <a16:creationId xmlns:a16="http://schemas.microsoft.com/office/drawing/2014/main" id="{25970BA8-0628-4640-B887-1844358BDDDA}"/>
                </a:ext>
              </a:extLst>
            </p:cNvPr>
            <p:cNvSpPr/>
            <p:nvPr/>
          </p:nvSpPr>
          <p:spPr>
            <a:xfrm>
              <a:off x="9863689" y="4757435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  <p:sp>
          <p:nvSpPr>
            <p:cNvPr id="75" name="사각형: 둥근 모서리 112">
              <a:extLst>
                <a:ext uri="{FF2B5EF4-FFF2-40B4-BE49-F238E27FC236}">
                  <a16:creationId xmlns:a16="http://schemas.microsoft.com/office/drawing/2014/main" id="{0C34FA77-1617-4801-81BA-3A717977D4DD}"/>
                </a:ext>
              </a:extLst>
            </p:cNvPr>
            <p:cNvSpPr/>
            <p:nvPr/>
          </p:nvSpPr>
          <p:spPr>
            <a:xfrm>
              <a:off x="9863689" y="4995460"/>
              <a:ext cx="432078" cy="18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객체</a:t>
              </a: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A31ED52-C3D5-4535-BA4E-62A6403A4FC6}"/>
              </a:ext>
            </a:extLst>
          </p:cNvPr>
          <p:cNvSpPr/>
          <p:nvPr/>
        </p:nvSpPr>
        <p:spPr>
          <a:xfrm>
            <a:off x="2514922" y="4509120"/>
            <a:ext cx="1819636" cy="245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 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 (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1AEBA02-2F88-4E04-95F6-4BAA2EFEF706}"/>
              </a:ext>
            </a:extLst>
          </p:cNvPr>
          <p:cNvGrpSpPr/>
          <p:nvPr/>
        </p:nvGrpSpPr>
        <p:grpSpPr>
          <a:xfrm>
            <a:off x="289253" y="4767764"/>
            <a:ext cx="934466" cy="1190083"/>
            <a:chOff x="9784329" y="2249614"/>
            <a:chExt cx="2003111" cy="1440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668A436-FC2B-41E1-980C-6D9E9E6C09DF}"/>
                </a:ext>
              </a:extLst>
            </p:cNvPr>
            <p:cNvSpPr/>
            <p:nvPr/>
          </p:nvSpPr>
          <p:spPr>
            <a:xfrm>
              <a:off x="9784329" y="2249614"/>
              <a:ext cx="2003111" cy="14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정수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실수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문자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,…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A31ED52-C3D5-4535-BA4E-62A6403A4FC6}"/>
                </a:ext>
              </a:extLst>
            </p:cNvPr>
            <p:cNvSpPr/>
            <p:nvPr/>
          </p:nvSpPr>
          <p:spPr>
            <a:xfrm>
              <a:off x="9860113" y="2293989"/>
              <a:ext cx="1856211" cy="297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데이터</a:t>
              </a:r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1AEBA02-2F88-4E04-95F6-4BAA2EFEF706}"/>
              </a:ext>
            </a:extLst>
          </p:cNvPr>
          <p:cNvGrpSpPr/>
          <p:nvPr/>
        </p:nvGrpSpPr>
        <p:grpSpPr>
          <a:xfrm>
            <a:off x="1224392" y="4767764"/>
            <a:ext cx="934466" cy="1190083"/>
            <a:chOff x="9784329" y="2249614"/>
            <a:chExt cx="2003111" cy="144000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668A436-FC2B-41E1-980C-6D9E9E6C09DF}"/>
                </a:ext>
              </a:extLst>
            </p:cNvPr>
            <p:cNvSpPr/>
            <p:nvPr/>
          </p:nvSpPr>
          <p:spPr>
            <a:xfrm>
              <a:off x="9784329" y="2249614"/>
              <a:ext cx="2003111" cy="14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+, -, /, *, %, =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A31ED52-C3D5-4535-BA4E-62A6403A4FC6}"/>
                </a:ext>
              </a:extLst>
            </p:cNvPr>
            <p:cNvSpPr/>
            <p:nvPr/>
          </p:nvSpPr>
          <p:spPr>
            <a:xfrm>
              <a:off x="9860113" y="2283327"/>
              <a:ext cx="1856211" cy="297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연산</a:t>
              </a:r>
              <a:endPara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A31ED52-C3D5-4535-BA4E-62A6403A4FC6}"/>
              </a:ext>
            </a:extLst>
          </p:cNvPr>
          <p:cNvSpPr/>
          <p:nvPr/>
        </p:nvSpPr>
        <p:spPr>
          <a:xfrm>
            <a:off x="303155" y="4509120"/>
            <a:ext cx="1819636" cy="245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 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 (</a:t>
            </a:r>
            <a:r>
              <a: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7427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BD5E5D-8293-2632-8103-0909418FFF9B}"/>
              </a:ext>
            </a:extLst>
          </p:cNvPr>
          <p:cNvSpPr/>
          <p:nvPr/>
        </p:nvSpPr>
        <p:spPr>
          <a:xfrm>
            <a:off x="719573" y="4064194"/>
            <a:ext cx="3468447" cy="26229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"C:\Users\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바탕화면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바로가기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9687CF-5DF0-FCE0-8929-AA3731C97B1B}"/>
              </a:ext>
            </a:extLst>
          </p:cNvPr>
          <p:cNvSpPr/>
          <p:nvPr/>
        </p:nvSpPr>
        <p:spPr>
          <a:xfrm>
            <a:off x="4955981" y="4064194"/>
            <a:ext cx="3468447" cy="26229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"C:\Users\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다운로드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</a:t>
            </a:r>
            <a:r>
              <a:rPr lang="ko-KR" altLang="en-US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새폴더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Day03 - 2. Pointer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선언과 초기화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a=10;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*pa=&amp;a; </a:t>
            </a: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5652120" y="2568477"/>
          <a:ext cx="3221833" cy="142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29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91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메모리 주소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0x7ffffb0ee628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0x7ffffb0ee632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074B1D2-7B3B-83EA-C800-E2F10A5AB8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669" y="4565418"/>
            <a:ext cx="1409070" cy="1983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0BF2FC-E41A-0CC4-0D7B-86B43312ED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0015" y="4565418"/>
            <a:ext cx="1747562" cy="198371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33C6377-11A6-EA3B-42BD-47B73FF82BD5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3327577" y="5557276"/>
            <a:ext cx="2658092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687F62-9A91-77F9-F06F-22496452A1F9}"/>
              </a:ext>
            </a:extLst>
          </p:cNvPr>
          <p:cNvSpPr/>
          <p:nvPr/>
        </p:nvSpPr>
        <p:spPr>
          <a:xfrm>
            <a:off x="1925002" y="5006337"/>
            <a:ext cx="10575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"C:\Users\</a:t>
            </a:r>
            <a:r>
              <a:rPr lang="ko-KR" altLang="en-US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다운로드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</a:t>
            </a:r>
            <a:r>
              <a:rPr lang="ko-KR" altLang="en-US" sz="14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새폴더</a:t>
            </a:r>
            <a:r>
              <a: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1AE02D9-E8B2-4294-86E1-8E4CDAA4EB81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2592067"/>
          <a:ext cx="4499560" cy="142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29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91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120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메모리 주소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0x7ffffb0ee000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pa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0x7ffffb0ee628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72B022D-0568-B036-1724-BA785AFDCA01}"/>
              </a:ext>
            </a:extLst>
          </p:cNvPr>
          <p:cNvCxnSpPr/>
          <p:nvPr/>
        </p:nvCxnSpPr>
        <p:spPr>
          <a:xfrm>
            <a:off x="4842616" y="3528171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2C29D4-7315-5EF0-DEC5-981AF11945B0}"/>
              </a:ext>
            </a:extLst>
          </p:cNvPr>
          <p:cNvSpPr txBox="1"/>
          <p:nvPr/>
        </p:nvSpPr>
        <p:spPr>
          <a:xfrm>
            <a:off x="4889710" y="2922490"/>
            <a:ext cx="711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*pa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AEE4B8-55B5-D8A5-F4F8-694F8F90E8A2}"/>
              </a:ext>
            </a:extLst>
          </p:cNvPr>
          <p:cNvSpPr/>
          <p:nvPr/>
        </p:nvSpPr>
        <p:spPr>
          <a:xfrm>
            <a:off x="2231741" y="1429132"/>
            <a:ext cx="61926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역참조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간접 접근 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예시</a:t>
            </a:r>
            <a:endParaRPr lang="en-US" altLang="ko-KR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b = *pa;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pa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가리키는 값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(a=10)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저장</a:t>
            </a:r>
            <a:endParaRPr lang="en-US" altLang="ko-KR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*pa = 30;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pa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가리키는 곳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(a)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30 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</a:t>
            </a:r>
            <a:endParaRPr lang="en-US" altLang="ko-KR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*pa = *pa + 30;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a = a + 30 = 60</a:t>
            </a:r>
          </a:p>
        </p:txBody>
      </p:sp>
    </p:spTree>
    <p:extLst>
      <p:ext uri="{BB962C8B-B14F-4D97-AF65-F5344CB8AC3E}">
        <p14:creationId xmlns:p14="http://schemas.microsoft.com/office/powerpoint/2010/main" val="141794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Day03 - 2. Pointer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선언과 초기화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a=10;</a:t>
            </a:r>
          </a:p>
          <a:p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*pa=&amp;a; 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c=‘A’; </a:t>
            </a:r>
            <a:r>
              <a:rPr lang="en-US" altLang="ko-KR" sz="1800" dirty="0">
                <a:solidFill>
                  <a:srgbClr val="239A1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'A' = 65</a:t>
            </a:r>
            <a:endParaRPr lang="en-US" altLang="ko-KR" dirty="0">
              <a:solidFill>
                <a:srgbClr val="239A1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*pc=&amp;c;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2592067"/>
          <a:ext cx="4499560" cy="142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29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91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120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메모리 주소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0x7ffffb0ee000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pa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0x7ffffb0ee628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/>
          <p:nvPr/>
        </p:nvCxnSpPr>
        <p:spPr>
          <a:xfrm>
            <a:off x="4842616" y="3528171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4741176"/>
          <a:ext cx="4499560" cy="142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29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91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120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메모리 주소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0x7ffffb0ed245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0x7ffffb0ee612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화살표 연결선 14"/>
          <p:cNvCxnSpPr/>
          <p:nvPr/>
        </p:nvCxnSpPr>
        <p:spPr>
          <a:xfrm>
            <a:off x="4842616" y="5677280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889710" y="2922490"/>
            <a:ext cx="711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*pa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889710" y="5071599"/>
            <a:ext cx="711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*pc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6DAF36-D8A1-1BC5-6962-0B9E0F62292B}"/>
              </a:ext>
            </a:extLst>
          </p:cNvPr>
          <p:cNvGraphicFramePr>
            <a:graphicFrameLocks noGrp="1"/>
          </p:cNvGraphicFramePr>
          <p:nvPr/>
        </p:nvGraphicFramePr>
        <p:xfrm>
          <a:off x="5652120" y="2455586"/>
          <a:ext cx="3221833" cy="387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21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729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449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431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메모리 주소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변수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값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431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50854" marR="50854" marT="25427" marB="2542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0x7ffffb0ee628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102</a:t>
                      </a:r>
                      <a:endParaRPr lang="ko-KR" altLang="en-US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0x7ffffb0ee629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101</a:t>
                      </a:r>
                      <a:endParaRPr lang="ko-KR" altLang="en-US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0x7ffffb0ee630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0x7ffffb0ee631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1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50854" marR="50854" marT="25427" marB="2542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0x7ffffb0ee63E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</a:t>
                      </a:r>
                    </a:p>
                  </a:txBody>
                  <a:tcPr marT="41564" marB="41564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</a:t>
                      </a:r>
                      <a:endParaRPr lang="ko-KR" altLang="en-US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01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50854" marR="50854" marT="25427" marB="2542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209050"/>
                  </a:ext>
                </a:extLst>
              </a:tr>
            </a:tbl>
          </a:graphicData>
        </a:graphic>
      </p:graphicFrame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EE6111A7-E280-923E-F6F3-2D7058BDE8BF}"/>
              </a:ext>
            </a:extLst>
          </p:cNvPr>
          <p:cNvSpPr/>
          <p:nvPr/>
        </p:nvSpPr>
        <p:spPr>
          <a:xfrm>
            <a:off x="5364089" y="3672187"/>
            <a:ext cx="225868" cy="1255393"/>
          </a:xfrm>
          <a:prstGeom prst="leftBrace">
            <a:avLst>
              <a:gd name="adj1" fmla="val 7062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858F26-13AF-0CA5-D8C0-C59F941E12AD}"/>
              </a:ext>
            </a:extLst>
          </p:cNvPr>
          <p:cNvSpPr/>
          <p:nvPr/>
        </p:nvSpPr>
        <p:spPr>
          <a:xfrm>
            <a:off x="4229410" y="4079974"/>
            <a:ext cx="1233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*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기준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9DBF0-4F1C-07CA-642B-4A54BFDEA229}"/>
              </a:ext>
            </a:extLst>
          </p:cNvPr>
          <p:cNvSpPr/>
          <p:nvPr/>
        </p:nvSpPr>
        <p:spPr>
          <a:xfrm>
            <a:off x="2231741" y="1429132"/>
            <a:ext cx="6085332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변수가 가리키는 변수의 자료 타입이 같아야 한다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시작 주소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 크기로 메모리 접근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* 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시작 주소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sizeof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41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Day03 - 3. Reference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Reference</a:t>
            </a: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변수는 사람이 사용하기 쉬운 용어로 물리적 메모리 주소를 접근하는 매개체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(Reference)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메모리 주소를 접근하는 변수를 여러 개 생성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즉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서로 다른 이름으로 같은 메모리 주소에 접근 가능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별칭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pointe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reference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보다 넓은 메모리 주소를 접근 할 수 있다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fontAlgn="base"/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pointer :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접근하려는 주소를 변경 가능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reference :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지정된 메모리 주소만 접근 가능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reference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pointer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역할의 많은 부분을 대체 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특징 </a:t>
            </a:r>
          </a:p>
          <a:p>
            <a:pPr marL="342900" indent="-342900" fontAlgn="base">
              <a:buAutoNum type="arabicParenBoth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reference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 시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연산자를 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342900" indent="-342900" fontAlgn="base">
              <a:buAutoNum type="arabicParenBoth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선언과 동시에 초기화되어야 한다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342900" indent="-342900" fontAlgn="base">
              <a:buAutoNum type="arabicParenBoth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한번 선언한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reference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참조를 변경 할 수 없다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]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참조명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 = 3; // a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초기화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&amp;R=a;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변수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메모리 주소만 공유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++a; // a == 4</a:t>
            </a:r>
          </a:p>
          <a:p>
            <a:pPr fontAlgn="base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++R; // R == a == 5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86674"/>
              </p:ext>
            </p:extLst>
          </p:nvPr>
        </p:nvGraphicFramePr>
        <p:xfrm>
          <a:off x="5652120" y="4725144"/>
          <a:ext cx="3221833" cy="142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29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91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메모리 주소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0x7ffffb0ee628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a,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206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Day03 - 3. Reference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main()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 = 100, b=200;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 p = &amp;a;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r = a;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"a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주소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=" &lt;&lt; &amp;a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"r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주소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=" &lt;&lt; &amp;r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"p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  값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=" &lt;&lt; p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"p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주소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=" &lt;&lt; &amp;p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 a = " &lt;&lt; a &lt;&lt; " r = " &lt;&lt; r &lt;&lt; " (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레퍼런스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" &lt;&lt; "*p = " &lt;&lt; *p &lt;&lt; " (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가리키는 값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"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++a;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 a = " &lt;&lt; a &lt;&lt; " r = " &lt;&lt; r &lt;&lt; " (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레퍼런스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" &lt;&lt; "*p = " &lt;&lt; *p &lt;&lt; " (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가리키는 값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"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++r;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 a = " &lt;&lt; a &lt;&lt; " r = " &lt;&lt; r &lt;&lt; " (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레퍼런스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" &lt;&lt; "*p = " &lt;&lt; *p &lt;&lt; " (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가리키는 값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"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p = &amp;b; 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가리키는 메모리 변경 가능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 = b; // reference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다른 변수 참조는 불가능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3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한번 선언한 </a:t>
            </a:r>
            <a:r>
              <a:rPr lang="en-US" altLang="ko-KR" sz="13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reference</a:t>
            </a:r>
            <a:r>
              <a:rPr lang="ko-KR" altLang="en-US" sz="13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참조를 변경 할 수 없다</a:t>
            </a:r>
            <a:r>
              <a:rPr lang="en-US" altLang="ko-KR" sz="13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sz="13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++r;</a:t>
            </a:r>
            <a:endParaRPr lang="ko-KR" altLang="en-US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 a = " &lt;&lt; a &lt;&lt; " r = " &lt;&lt; r &lt;&lt; " (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레퍼런스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" &lt;&lt; "*p = " &lt;&lt; *p &lt;&lt; " (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가리키는 값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" &lt;&lt;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0;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596728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Day03 - 3. Reference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by value, Call by reference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Call by value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호출함수의 변수 값을 복사해서 전달하는 방식이다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 함수의 변수에는 아무런 영향을 미치지 않는다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데이터를 변경 할 경우 초기화가 필요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Call by reference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호출함수 변수의 주소를 공유하는 방식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호출함수 변수에 간접 접근할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4211960" y="2387203"/>
            <a:ext cx="2296197" cy="1617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호출함수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a,b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2EAE44-6997-4BB4-A0E9-B2FDFE0C7BDE}"/>
              </a:ext>
            </a:extLst>
          </p:cNvPr>
          <p:cNvSpPr/>
          <p:nvPr/>
        </p:nvSpPr>
        <p:spPr>
          <a:xfrm>
            <a:off x="4327459" y="3493358"/>
            <a:ext cx="206678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 </a:t>
            </a:r>
            <a:r>
              <a:rPr lang="en-US" altLang="ko-KR" dirty="0" err="1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327459" y="2978912"/>
            <a:ext cx="2066786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6795191" y="2387203"/>
            <a:ext cx="2296197" cy="1617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피호출함수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x,int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y);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2EAE44-6997-4BB4-A0E9-B2FDFE0C7BDE}"/>
              </a:ext>
            </a:extLst>
          </p:cNvPr>
          <p:cNvSpPr/>
          <p:nvPr/>
        </p:nvSpPr>
        <p:spPr>
          <a:xfrm>
            <a:off x="6910690" y="3493358"/>
            <a:ext cx="206678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6910689" y="2978912"/>
            <a:ext cx="206678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 </a:t>
            </a:r>
            <a:r>
              <a:rPr lang="en-US" altLang="ko-KR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3" name="직선 화살표 연결선 12"/>
          <p:cNvCxnSpPr>
            <a:stCxn id="8" idx="3"/>
            <a:endCxn id="12" idx="1"/>
          </p:cNvCxnSpPr>
          <p:nvPr/>
        </p:nvCxnSpPr>
        <p:spPr>
          <a:xfrm>
            <a:off x="6394245" y="3234765"/>
            <a:ext cx="516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  <a:endCxn id="11" idx="1"/>
          </p:cNvCxnSpPr>
          <p:nvPr/>
        </p:nvCxnSpPr>
        <p:spPr>
          <a:xfrm>
            <a:off x="6394244" y="3749211"/>
            <a:ext cx="5164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1649AE-833F-43D7-B7B0-002678A91519}"/>
              </a:ext>
            </a:extLst>
          </p:cNvPr>
          <p:cNvSpPr txBox="1"/>
          <p:nvPr/>
        </p:nvSpPr>
        <p:spPr>
          <a:xfrm>
            <a:off x="5407927" y="1700808"/>
            <a:ext cx="2474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by value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복사본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4211960" y="4867008"/>
            <a:ext cx="2296197" cy="1617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호출함수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a,b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2EAE44-6997-4BB4-A0E9-B2FDFE0C7BDE}"/>
              </a:ext>
            </a:extLst>
          </p:cNvPr>
          <p:cNvSpPr/>
          <p:nvPr/>
        </p:nvSpPr>
        <p:spPr>
          <a:xfrm>
            <a:off x="4327459" y="5973163"/>
            <a:ext cx="206678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 </a:t>
            </a:r>
            <a:r>
              <a:rPr lang="en-US" altLang="ko-KR" dirty="0" err="1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4327459" y="5458717"/>
            <a:ext cx="2066786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6795191" y="4867008"/>
            <a:ext cx="2296197" cy="16178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피호출함수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x,int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y);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2EAE44-6997-4BB4-A0E9-B2FDFE0C7BDE}"/>
              </a:ext>
            </a:extLst>
          </p:cNvPr>
          <p:cNvSpPr/>
          <p:nvPr/>
        </p:nvSpPr>
        <p:spPr>
          <a:xfrm>
            <a:off x="6910690" y="5973163"/>
            <a:ext cx="206678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 int</a:t>
            </a:r>
            <a:r>
              <a:rPr lang="ko-KR" altLang="en-US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y(b)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6910690" y="5458717"/>
            <a:ext cx="2066786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 int x(</a:t>
            </a:r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a)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1649AE-833F-43D7-B7B0-002678A91519}"/>
              </a:ext>
            </a:extLst>
          </p:cNvPr>
          <p:cNvSpPr txBox="1"/>
          <p:nvPr/>
        </p:nvSpPr>
        <p:spPr>
          <a:xfrm>
            <a:off x="5148064" y="4180613"/>
            <a:ext cx="2994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 by reference</a:t>
            </a:r>
            <a:endParaRPr lang="en-US" altLang="ko-KR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변수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별칭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=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원본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A901A5D-01CB-D4CF-F63F-53EA7A0BF3EE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6394245" y="5714570"/>
            <a:ext cx="5164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0643C3-1CB1-7C1D-5CBA-F96DD64448D3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6394244" y="6229016"/>
            <a:ext cx="51644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30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Day03 - 3. Reference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38524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input(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p1, double* p2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p1 = &amp;a1, double* p2 = &amp;d1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정수입력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*p1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실수입력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*p2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a1;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double d1;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input(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&amp;a1, &amp;d1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a1 &lt;&lt; ", " &lt;&lt; d1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572000" y="876904"/>
            <a:ext cx="0" cy="59115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572000" y="853968"/>
            <a:ext cx="38524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input(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p1, double&amp; p2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p1 = a2, double&amp; p2 = d2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정수입력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실수입력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p2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a2;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double d2;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input(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a2, d2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a2 &lt;&lt; ", " &lt;&lt; d2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4395786"/>
            <a:ext cx="1656184" cy="22735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input ()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71800" y="4395786"/>
            <a:ext cx="1656184" cy="22735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main()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57970" y="4939324"/>
            <a:ext cx="1283442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*p1(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57970" y="5806272"/>
            <a:ext cx="1283442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*p2(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주소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62382" y="4939324"/>
            <a:ext cx="1060695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62382" y="5806272"/>
            <a:ext cx="1060695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8" name="직선 화살표 연결선 17"/>
          <p:cNvCxnSpPr>
            <a:stCxn id="13" idx="3"/>
            <a:endCxn id="16" idx="1"/>
          </p:cNvCxnSpPr>
          <p:nvPr/>
        </p:nvCxnSpPr>
        <p:spPr>
          <a:xfrm>
            <a:off x="2441412" y="5226852"/>
            <a:ext cx="6209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5" idx="3"/>
            <a:endCxn id="17" idx="1"/>
          </p:cNvCxnSpPr>
          <p:nvPr/>
        </p:nvCxnSpPr>
        <p:spPr>
          <a:xfrm>
            <a:off x="2441412" y="6093800"/>
            <a:ext cx="6209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716016" y="4395786"/>
            <a:ext cx="1656184" cy="22735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input ()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16216" y="4395786"/>
            <a:ext cx="1656184" cy="22735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main()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806798" y="4939324"/>
            <a:ext cx="1060695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(p1)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806798" y="5806272"/>
            <a:ext cx="1060695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 (p2)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006598" y="4939324"/>
            <a:ext cx="1060695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(p1)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006598" y="5806272"/>
            <a:ext cx="1060695" cy="575056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 (p2)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4" name="왼쪽/오른쪽 화살표 33"/>
          <p:cNvSpPr/>
          <p:nvPr/>
        </p:nvSpPr>
        <p:spPr>
          <a:xfrm>
            <a:off x="6067293" y="5083377"/>
            <a:ext cx="720080" cy="28694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/오른쪽 화살표 34"/>
          <p:cNvSpPr/>
          <p:nvPr/>
        </p:nvSpPr>
        <p:spPr>
          <a:xfrm>
            <a:off x="6067293" y="5950325"/>
            <a:ext cx="720080" cy="28694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46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571998" y="5085184"/>
            <a:ext cx="3852427" cy="9906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71998" y="1597027"/>
            <a:ext cx="3852427" cy="348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19571" y="1597027"/>
            <a:ext cx="3852427" cy="44788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Day03 - 3. Reference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Reference 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주의사항</a:t>
            </a:r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 값의 참조 불가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(NULL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불가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&amp;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ref =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☓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ref =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○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함수의 인자로 상수 호출 가능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지역변수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반환값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참조 불가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valFunc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 = 5;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a;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 =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valFunc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        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☓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 =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valFunc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○</a:t>
            </a:r>
          </a:p>
          <a:p>
            <a:pPr marL="285750" indent="-285750" fontAlgn="base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 배열 불가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b;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[2] = { a, b 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4572000" y="853968"/>
            <a:ext cx="38524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</a:p>
          <a:p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Dangling Reference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댕글링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레퍼런스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해제된 메모리를 참조 하는 경우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지역변수의 참조 반환 경고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int&amp;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refFunc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a = 2;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a;//Compile Warning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int&amp; b =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refFunc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endParaRPr lang="fr-FR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참조 가능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fr-FR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arr[3] = { 1, 2, 3 };</a:t>
            </a:r>
            <a:br>
              <a:rPr lang="fr-FR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fr-FR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int(&amp;ref)[3] = arr;</a:t>
            </a:r>
          </a:p>
        </p:txBody>
      </p:sp>
    </p:spTree>
    <p:extLst>
      <p:ext uri="{BB962C8B-B14F-4D97-AF65-F5344CB8AC3E}">
        <p14:creationId xmlns:p14="http://schemas.microsoft.com/office/powerpoint/2010/main" val="3020883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Day03 - 3. Reference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, 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8B78CBFF-2A44-47CD-B87B-FFB1D4F9B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217448"/>
              </p:ext>
            </p:extLst>
          </p:nvPr>
        </p:nvGraphicFramePr>
        <p:xfrm>
          <a:off x="443815" y="1315633"/>
          <a:ext cx="8256371" cy="4765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180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240592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  <a:gridCol w="2078311">
                  <a:extLst>
                    <a:ext uri="{9D8B030D-6E8A-4147-A177-3AD203B41FA5}">
                      <a16:colId xmlns:a16="http://schemas.microsoft.com/office/drawing/2014/main" val="932635543"/>
                    </a:ext>
                  </a:extLst>
                </a:gridCol>
                <a:gridCol w="1947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5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연산자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용도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형식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예시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7249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600" b="1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endParaRPr lang="ko-KR" altLang="en-US" sz="6600" b="1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곱하기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변수 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or </a:t>
                      </a:r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= 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b;</a:t>
                      </a:r>
                    </a:p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=</a:t>
                      </a:r>
                      <a:r>
                        <a:rPr lang="en-US" altLang="ko-KR" sz="1600" b="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x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3;</a:t>
                      </a:r>
                      <a:endParaRPr lang="ko-KR" altLang="en-US" sz="16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7249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포인터 선언</a:t>
                      </a:r>
                      <a:b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</a:br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주소를 저장하는 변수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데이터 형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600" b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변수명</a:t>
                      </a:r>
                      <a:endParaRPr lang="ko-KR" altLang="en-US" sz="16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sz="1600" b="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r>
                        <a:rPr lang="en-US" altLang="ko-KR" sz="1600" b="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600" b="0" baseline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ip</a:t>
                      </a:r>
                      <a:r>
                        <a:rPr lang="en-US" altLang="ko-KR" sz="1600" b="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= 3;</a:t>
                      </a:r>
                    </a:p>
                    <a:p>
                      <a:pPr algn="ctr" latinLnBrk="1"/>
                      <a:r>
                        <a:rPr lang="en-US" altLang="ko-KR" sz="1600" b="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double </a:t>
                      </a:r>
                      <a:r>
                        <a:rPr lang="en-US" altLang="ko-KR" sz="1600" b="0" baseline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r>
                        <a:rPr lang="en-US" altLang="ko-KR" sz="1600" b="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600" b="0" baseline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dp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ko-KR" altLang="en-US" sz="1600" b="0" dirty="0">
                        <a:solidFill>
                          <a:srgbClr val="7030A0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66099"/>
                  </a:ext>
                </a:extLst>
              </a:tr>
              <a:tr h="7249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포인터 참조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간접접근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포인터가 가리키는 메모리 접근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600" b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포인터명</a:t>
                      </a:r>
                      <a:endParaRPr lang="ko-KR" altLang="en-US" sz="16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r>
                        <a:rPr lang="en-US" altLang="ko-KR" sz="1600" b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ip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*</a:t>
                      </a:r>
                      <a:r>
                        <a:rPr lang="en-US" altLang="ko-KR" sz="1600" b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dp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ko-KR" altLang="en-US" sz="16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44729"/>
                  </a:ext>
                </a:extLst>
              </a:tr>
              <a:tr h="72498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&amp;</a:t>
                      </a:r>
                      <a:endParaRPr lang="ko-KR" altLang="en-US" sz="4800" b="1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비트 논리 연산자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변수 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or </a:t>
                      </a:r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상수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= 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&amp; 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b;</a:t>
                      </a:r>
                    </a:p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= 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x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&amp; 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3;</a:t>
                      </a:r>
                      <a:endParaRPr lang="ko-KR" altLang="en-US" sz="16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71412"/>
                  </a:ext>
                </a:extLst>
              </a:tr>
              <a:tr h="7249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주소</a:t>
                      </a:r>
                      <a:endParaRPr lang="en-US" altLang="ko-KR" sz="16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변수의 주소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&amp;</a:t>
                      </a:r>
                      <a:r>
                        <a:rPr lang="ko-KR" altLang="en-US" sz="1600" b="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변수명</a:t>
                      </a:r>
                      <a:endParaRPr lang="ko-KR" altLang="en-US" sz="16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=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&amp;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a;</a:t>
                      </a:r>
                    </a:p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</a:t>
                      </a:r>
                      <a:r>
                        <a:rPr lang="en-US" altLang="ko-KR" sz="1600" b="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=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&amp;</a:t>
                      </a:r>
                      <a:r>
                        <a:rPr lang="en-US" altLang="ko-KR" sz="1600" b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b;</a:t>
                      </a:r>
                      <a:endParaRPr lang="ko-KR" altLang="en-US" sz="1600" b="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551366"/>
                  </a:ext>
                </a:extLst>
              </a:tr>
              <a:tr h="7249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4800" b="1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reference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메모리 공유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데이터형</a:t>
                      </a:r>
                      <a:r>
                        <a:rPr lang="ko-KR" altLang="en-US" sz="16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&amp;</a:t>
                      </a:r>
                      <a:r>
                        <a:rPr lang="ko-KR" altLang="en-US" sz="1600" dirty="0" err="1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변수명</a:t>
                      </a:r>
                      <a:endParaRPr lang="ko-KR" altLang="en-US" sz="16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sz="160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&amp;a</a:t>
                      </a:r>
                      <a:r>
                        <a:rPr lang="en-US" altLang="ko-KR" sz="1600" b="0" baseline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= </a:t>
                      </a:r>
                      <a:r>
                        <a:rPr lang="en-US" altLang="ko-KR" sz="1600" b="0" baseline="0" dirty="0" err="1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</a:t>
                      </a:r>
                      <a:r>
                        <a:rPr lang="en-US" altLang="ko-KR" sz="1600" b="0" baseline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  <a:endParaRPr lang="en-US" altLang="ko-KR" sz="1600" baseline="0" dirty="0">
                        <a:solidFill>
                          <a:srgbClr val="FF0000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aseline="0" dirty="0">
                          <a:solidFill>
                            <a:srgbClr val="7030A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double</a:t>
                      </a:r>
                      <a:r>
                        <a:rPr lang="en-US" altLang="ko-KR" sz="1600" baseline="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&amp;d=</a:t>
                      </a:r>
                      <a:r>
                        <a:rPr lang="en-US" altLang="ko-KR" sz="1600" baseline="0" dirty="0" err="1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</a:t>
                      </a:r>
                      <a:r>
                        <a:rPr lang="en-US" altLang="ko-KR" sz="1600" baseline="0" dirty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;</a:t>
                      </a: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391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Day03 - 3. Reference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Reference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실수 값을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reference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swap(char&amp; x, char&amp; y);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swap(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x,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y);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swap(double&amp; x, double&amp; y);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a='a', b='b';</a:t>
            </a:r>
          </a:p>
          <a:p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c=10, d=20;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double e=123.456, f=456.123;</a:t>
            </a:r>
            <a:b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swap(a, b); swap(c, d); swap(e, f);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pointer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(reference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차이점 이해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swap(char* p1, char* p2);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arr1[10] = "Hello,";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arr2[10] = "world!";</a:t>
            </a:r>
            <a:b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swap(arr1,arr2);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*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문자형 주소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교환 하지 않고 포인터가 가리키는 값을 교환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785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Day03 - 3. Reference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908720"/>
            <a:ext cx="8784214" cy="57638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cstdlib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swap(char&amp; x, char&amp; y) { char temp = x; x = y;  y = temp; 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swap(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x,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y) {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temp = x; x = y; y = temp; 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swap(double&amp; x, double&amp; y) { double temp = x; x = y; y = temp; 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swap(char* p1, char* p2)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char* temp = (char*)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malloc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(p1) &gt;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(p2)) ?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(p1) + 1 :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(p2) + 1);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동적 할당 </a:t>
            </a:r>
          </a:p>
          <a:p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(p1);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temp[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= p1[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(p2);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p1[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= p2[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p2[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= temp[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free(temp);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swap(char(&amp;p1)[255], char(&amp;p2)[255])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char temp[255];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(p1);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temp[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= p1[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(p2);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p1[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= p2[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for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strlen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(temp);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p2[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 = temp[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main()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char c1, c2;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 입력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공백 구분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";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c1 &gt;&gt; c2;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 전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c1 &lt;&lt; ", " &lt;&lt; c2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swap(c1, c2);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 후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c1 &lt;&lt; ", " &lt;&lt; c2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i1, i2;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 입력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공백 구분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";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i1 &gt;&gt; i2;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 전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i1 &lt;&lt; ", " &lt;&lt; i2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swap(i1, i2);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 후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i1 &lt;&lt; ", " &lt;&lt; i2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double d1, d2;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실수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 입력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공백 구분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";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d1 &gt;&gt; d2;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 전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d1 &lt;&lt; ", " &lt;&lt; d2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swap(d1, d2);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 후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d1 &lt;&lt; ", " &lt;&lt; d2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char str1[55], str2[55];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문자열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 입력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공백 구분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";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str1 &gt;&gt; str2;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 전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str1 &lt;&lt; ", " &lt;&lt; str2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swap(str1, str2);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교환 후 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&lt;&lt; str1 &lt;&lt; ", " &lt;&lt; str2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return 0;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98025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Day01 - 1. 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객체지향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가지 핵심 원칙</a:t>
            </a:r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단일 책임의 원칙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ingle Responsibility Principle, SRP)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오직 하나의 기능만 책임을 져야 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수정할 대상이 명확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개방 폐쇄 원칙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pen-Closed Principle, OCP)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기존의 코드를 수정하지 않고 추가하거나 변경할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리스코프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 치환 원칙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iskov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 Substitution Principle, LSP)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하위 타입은 상위 타입을 대체할 수 있어야 한다는 것이다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인터페이스 분리 원칙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nterface segregation principle, ISP)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클라이언트의 목적과 용도에 적합한 인터페이스 만을 제공하는 것이다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의존 역전 원칙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ependency Inversion Principle, DIP)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세부적인 객체들이 모여 다양한 기능을 수행하는 단일 객체를 만든다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5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가지의 객체 지향 설계 원칙인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SOLID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얘기하는 핵심은 결국 추상화와 다형성이다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구체 클래스에 의존하지 않고 추상 클래스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또는 인터페이스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의존함으로써 우리는 유연하고 확장가능한 애플리케이션을 만들 수 있는 것이다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0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81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Day03 - 4. auto &amp;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 </a:t>
            </a:r>
            <a:r>
              <a:rPr lang="ko-KR" altLang="en-US" sz="2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추론형</a:t>
            </a:r>
            <a:r>
              <a:rPr lang="ko-KR" altLang="en-US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auto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타입 추론 규칙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컴파일 과정에서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초기화할 때 우변으로 좌변 타입이 결정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추론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우변의 값을 저장 할 수 있는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b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auto K1 = 10; 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auto ==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 추론 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메모리를 공유하는 </a:t>
            </a:r>
            <a:r>
              <a:rPr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참조형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우편의 값 속성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상수화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), volatile(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최적화 제외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유지</a:t>
            </a:r>
            <a:b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auto&amp; AK1 = K1;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auto ==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, AK1 :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24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변수와 동일한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적용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auto 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우변의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자료형으로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적용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V1;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struct A { double B; char C;};  A V2;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const int&amp;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fx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(V1)           X   = 50;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(V1)     = int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(V2.B)        Y1 = 60;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(V2.B)  = double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(V2.C)        Y2 = 60;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(V2.C)  = char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fx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         Z   = 80; 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decltype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fx</a:t>
            </a:r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    = const int &amp;</a:t>
            </a:r>
          </a:p>
        </p:txBody>
      </p:sp>
    </p:spTree>
    <p:extLst>
      <p:ext uri="{BB962C8B-B14F-4D97-AF65-F5344CB8AC3E}">
        <p14:creationId xmlns:p14="http://schemas.microsoft.com/office/powerpoint/2010/main" val="1354819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Day03 - 4. auto ( </a:t>
            </a:r>
            <a:r>
              <a:rPr lang="ko-KR" altLang="en-US" sz="2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추론형</a:t>
            </a:r>
            <a:r>
              <a:rPr lang="ko-KR" altLang="en-US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9386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iomanip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//auto 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타입 추론 규칙</a:t>
            </a:r>
          </a:p>
          <a:p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//(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과정에서 초기화할 때 우변으로 좌변 타입이 결정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N = 10;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       RN =  N;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     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&amp;N;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CN =  N;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CRN =  N;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N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  N &lt;&lt; " " &lt;&lt;   &amp;N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 N).name()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RN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 RN &lt;&lt; " " &lt;&lt;  &amp;RN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RN).name()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 &amp;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CN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 CN &lt;&lt; " " &lt;&lt;  &amp;CN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CN).name()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"CRN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CRN &lt;&lt; " " &lt;&lt; &amp;CRN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(CRN).name()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추론 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우변의 값을 저장 할 수 있는 </a:t>
            </a:r>
            <a:r>
              <a:rPr lang="ko-KR" altLang="en-US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할당</a:t>
            </a:r>
          </a:p>
          <a:p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auto  A1 =  10;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A1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  A2 =   N;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A2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  A3 =  RN;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A3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  A4 =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A4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  A5 =  CN;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A5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  A6 = CRN;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A6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A1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A1 &lt;&lt; " " &lt;&lt; &amp;A1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(A1).name()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A2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A2 &lt;&lt; " " &lt;&lt; &amp;A2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(A2).name()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A3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A3 &lt;&lt; " " &lt;&lt; &amp;A3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(A3).name()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A4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A4 &lt;&lt; " " &lt;&lt; &amp;A4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(A4).name()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A5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A5 &lt;&lt; " " &lt;&lt; &amp;A5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(A5).name()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A6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A6 &lt;&lt; " " &lt;&lt; &amp;A6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(A6).name()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 추론 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메모리를 공유하는 참조 생성</a:t>
            </a:r>
          </a:p>
          <a:p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//auto&amp;  A1 = 10;    // 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 참조 불가능</a:t>
            </a:r>
          </a:p>
          <a:p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auto&amp; RA1 =  10;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RA1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(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임시 값은 메모리 할당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auto&amp;       RA2 =   N;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RA2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auto&amp;       RA3 =  RN;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RA3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auto&amp;       RA4 =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RA4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auto&amp;       RA5 =  CN;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RA5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auto&amp;       RA6 = CRN;  // auto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RA6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"RA1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RA1 &lt;&lt; " " &lt;&lt; &amp;RA1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(RA1).name()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"RA2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RA2 &lt;&lt; " " &lt;&lt; &amp;RA2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(RA2).name()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"RA3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RA3 &lt;&lt; " " &lt;&lt; &amp;RA3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(RA3).name()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"RA4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RA4 &lt;&lt; " " &lt;&lt; &amp;RA4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(RA4).name()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"RA5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RA5 &lt;&lt; " " &lt;&lt; &amp;RA5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(RA5).name()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"RA6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RA6 &lt;&lt; " " &lt;&lt; &amp;RA6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(RA6).name()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name ) : name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 같은 </a:t>
            </a:r>
            <a:r>
              <a:rPr lang="ko-KR" altLang="en-US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자료형으로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할당 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 변수 가능 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(RA1)  AD1 =  50;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(RA1) 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(RA2)  AD2 =   N;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(RA2) 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(RA3)  AD3 =  RN;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(RA3) 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(RA4)  AD4 =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(RA4) 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(RA5)  AD5 =  CN;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(RA5) 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(RA6)  AD6 = CRN;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(RA6) 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auto ) : 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우변과 같은 </a:t>
            </a:r>
            <a:r>
              <a:rPr lang="ko-KR" altLang="en-US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자료형으로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할당</a:t>
            </a:r>
          </a:p>
          <a:p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DA1 = AD1;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DA2 = AD2;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DA3 = AD3;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DA4 = AD4;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DA5 = AD5;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DA6 = AD6;  //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decltype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(auto) =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const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"AD1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AD1 &lt;&lt; " " &lt;&lt; &amp;AD1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(AD1).name()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"AD2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AD2 &lt;&lt; " " &lt;&lt; &amp;AD2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(AD2).name()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"AD3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AD3 &lt;&lt; " " &lt;&lt; &amp;AD3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(AD3).name()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"AD4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AD4 &lt;&lt; " " &lt;&lt; &amp;AD4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(AD4).name()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"AD5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AD5 &lt;&lt; " " &lt;&lt; &amp;AD5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(AD5).name()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"AD6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AD6 &lt;&lt; " " &lt;&lt; &amp;AD6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(AD6).name()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"DA1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DA1 &lt;&lt; " " &lt;&lt; &amp;DA1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(DA1).name()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"DA2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DA2 &lt;&lt; " " &lt;&lt; &amp;DA2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(DA2).name()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"DA3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DA3 &lt;&lt; " " &lt;&lt; &amp;DA3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(DA3).name()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"DA4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DA4 &lt;&lt; " " &lt;&lt; &amp;DA4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(DA4).name()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"DA5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DA5 &lt;&lt; " " &lt;&lt; &amp;DA5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(DA5).name()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"DA6 :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(20) &lt;&lt; DA6 &lt;&lt; " " &lt;&lt; &amp;DA6 &lt;&lt; " "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typeid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(DA6).name()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 = 20; // </a:t>
            </a:r>
            <a:r>
              <a:rPr lang="ko-KR" altLang="en-US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값이 바뀌는 변수 이름은</a:t>
            </a:r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??</a:t>
            </a:r>
          </a:p>
          <a:p>
            <a:endParaRPr lang="en-US" altLang="ko-KR" sz="7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7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8435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Day03 - 1. </a:t>
            </a:r>
            <a:r>
              <a:rPr lang="ko-KR" altLang="en-US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범위 기반 </a:t>
            </a:r>
            <a:r>
              <a:rPr lang="ko-KR" altLang="en-US" sz="24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반복문</a:t>
            </a:r>
            <a:r>
              <a:rPr lang="ko-KR" altLang="en-US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range based for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 //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다양한 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for(</a:t>
            </a:r>
            <a:r>
              <a:rPr lang="ko-KR" altLang="en-US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반복문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arr1[]{ 11, 12, 13, 14, 15, 16, 17, 18, 19 };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_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countof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(arr1);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arr1[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&lt;&lt; " ";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arr1)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10,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arr1)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20,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(auto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arr1)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10,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&amp;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(auto&amp;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arr1)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20,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&amp;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arr2[]{ 'A', 'B', 'C', 'D', 'E', 'F', 'G', 'H', 'I' };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(char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_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countof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(arr2);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arr2[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&lt;&lt; " ";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arr2)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10,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(char&amp;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arr2)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32,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(auto 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arr2)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5,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(void*)&amp;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(auto&amp;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arr2)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5,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" &lt;&lt; (void*)&amp;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1600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0858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Day03 - 3. 0 VS \0 VS NULL VS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다양한 자료형의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표현 방법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#include&lt;iostream&gt;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std;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하나씩 주석 풀기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F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 N)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"( int ) Function Call\t"; }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F(0), F(NULL)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가능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F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(int* </a:t>
            </a:r>
            <a:r>
              <a:rPr lang="en-US" altLang="ko-KR" sz="1100" b="0" i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ptr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"( int * ) Function Call\t"; }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F(0), F(NULL), F(</a:t>
            </a:r>
            <a:r>
              <a:rPr lang="en-US" altLang="ko-KR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pInt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), F(</a:t>
            </a:r>
            <a:r>
              <a:rPr lang="en-US" altLang="ko-KR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가능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F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(double* </a:t>
            </a:r>
            <a:r>
              <a:rPr lang="en-US" altLang="ko-KR" sz="1100" b="0" i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ptr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"( double * ) Function Call\t"; }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F(0), F(NULL), F(pDB1), F(</a:t>
            </a:r>
            <a:r>
              <a:rPr lang="en-US" altLang="ko-KR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가능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F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b="0" i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nullptr_t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"(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nullptr_t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) Function Call"; }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F(0), F(NULL), F(</a:t>
            </a:r>
            <a:r>
              <a:rPr lang="en-US" altLang="ko-KR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가능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char C = '\0';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문자형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(char) 0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I = 0;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정수형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(int) 0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double D = 0.0;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실수형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(double) 0</a:t>
            </a:r>
          </a:p>
          <a:p>
            <a:pPr algn="l"/>
            <a:endParaRPr lang="en-US" altLang="ko-KR" sz="1100" b="0" i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D = I = C = NULL;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NULL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차이가 없음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l"/>
            <a:endParaRPr lang="en-US" altLang="ko-KR" sz="1100" b="0" i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int*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pInt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NULL;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정수형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int* pInt2 =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</a:t>
            </a:r>
            <a:r>
              <a:rPr lang="ko-KR" altLang="en-US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주소값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</a:p>
          <a:p>
            <a:pPr algn="l"/>
            <a:endParaRPr lang="en-US" altLang="ko-KR" sz="1100" b="0" i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double* pDB1 = NULL;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double* pDB2 =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auto N1 = NULL;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정수값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형식</a:t>
            </a:r>
          </a:p>
          <a:p>
            <a:pPr algn="l"/>
            <a:r>
              <a:rPr lang="ko-KR" altLang="en-US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auto N2 =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주소값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형식</a:t>
            </a:r>
          </a:p>
          <a:p>
            <a:pPr algn="l"/>
            <a:r>
              <a:rPr lang="ko-KR" altLang="en-US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//int num = </a:t>
            </a:r>
            <a:r>
              <a:rPr lang="en-US" altLang="ko-KR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정수형이 </a:t>
            </a:r>
            <a:r>
              <a:rPr lang="ko-KR" altLang="en-US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아니라서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에러</a:t>
            </a:r>
          </a:p>
          <a:p>
            <a:pPr algn="l"/>
            <a:r>
              <a:rPr lang="ko-KR" altLang="en-US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N1 &lt;&lt; "\t\t" &lt;&lt; (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void*)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N2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typeid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(N1).name() &lt;&lt; "\t\t"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typeid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(N2).name()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pPr algn="l"/>
            <a:endParaRPr lang="en-US" altLang="ko-KR" sz="1100" b="0" i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F(0)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   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int 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F(NULL)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// int 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F(</a:t>
            </a:r>
            <a:r>
              <a:rPr lang="en-US" altLang="ko-KR" sz="1100" b="0" i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pInt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// int *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F(pDB1)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 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double *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F(</a:t>
            </a:r>
            <a:r>
              <a:rPr lang="en-US" altLang="ko-KR" sz="1100" b="0" i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r>
              <a:rPr lang="en-US" altLang="ko-KR" sz="1100" b="0" i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</a:t>
            </a:r>
            <a:r>
              <a:rPr lang="en-US" altLang="ko-KR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nullptr_t</a:t>
            </a:r>
            <a:endParaRPr lang="en-US" altLang="ko-KR" sz="1100" b="0" i="0" dirty="0">
              <a:solidFill>
                <a:srgbClr val="00B05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// 0 , NULL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정수형 변수도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포인터 변수 모두 초기화 할 수 있어 구분 할 수 없다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l"/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// </a:t>
            </a:r>
            <a:r>
              <a:rPr lang="ko-KR" altLang="en-US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정수값의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ko-KR" altLang="en-US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주소값의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구분하기 위한 </a:t>
            </a:r>
            <a:r>
              <a:rPr lang="en-US" altLang="ko-KR" sz="1100" b="0" i="0" dirty="0" err="1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nullptr</a:t>
            </a:r>
            <a:r>
              <a:rPr lang="en-US" altLang="ko-KR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100" b="0" i="0" dirty="0">
                <a:solidFill>
                  <a:srgbClr val="00B05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권장</a:t>
            </a:r>
          </a:p>
          <a:p>
            <a:pPr algn="l"/>
            <a:r>
              <a:rPr lang="en-US" altLang="ko-KR" sz="11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059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 04 -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ko-KR" altLang="en-US" sz="2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기억클래스</a:t>
            </a:r>
            <a:br>
              <a:rPr lang="en-US" altLang="ko-KR" sz="2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변수</a:t>
            </a:r>
            <a:endParaRPr lang="en-US" altLang="ko-KR" sz="2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new / delete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18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Day04 - 1. new / delete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기억클래스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 변수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함수나 블록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({})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내에서 선언된 변수로 선언된 함수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블록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내에서만 사용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함수가 종료되면 메모리에서 소멸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매개변수도 지역 변수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영역에 원래 존재하고 있는 값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쓰레기 값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초기화 필요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 변수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외부에서 선언된 변수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프로그램이 실행될 때 메모리 할당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프로그램이 종료되면 메모리 소멸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초기화하지 않으면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자동 초기화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모든 함수에서 자유롭게 사용할 수 있어 프로그램 작성이 쉽다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모듈화에 방해가 되므로 가급적 사용을 피해주는 것이 좋다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변수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static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붙여 선언한 변수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함수나 블록 내에서 선언된 변수는 선언된 함수나 블록 내에서만 사용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 변수 특징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프로그램이 실행될 때 메모리 할당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프로그램이 종료되면 메모리 소멸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 변수 특징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 변수 보다는 정적 변수의 사용을 권장한다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620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지역변수 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a, </a:t>
            </a:r>
            <a:r>
              <a:rPr lang="ko-KR" altLang="en-US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정적변수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stt_a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전역변수 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global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iomanip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global = 0;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fun() {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 = 0;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static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stt_a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(3) &lt;&lt; a 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&lt;&lt;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(8) &lt;&lt;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stt_a</a:t>
            </a:r>
            <a:endParaRPr lang="en-US" altLang="ko-KR" sz="2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  &lt;&lt;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(8) &lt;&lt; global &lt;&lt;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a++,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stt_a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2, global += 3;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 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| static | 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10;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fun();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8257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Day04 - 1. new / delete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042858"/>
            <a:ext cx="7704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메모리의 구조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영역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1800" y="2090087"/>
            <a:ext cx="626469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Code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영역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순차적인 명령문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제어문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상수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…)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저장 공간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CPU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코드 영역에 명령어를 하나씩 가져가서 처리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71800" y="2924515"/>
            <a:ext cx="626469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영역 전역변수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변수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,…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 공간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실행 전에 선언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프로그램이 끝날 때 까지 살아있는 변수들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71800" y="3758943"/>
            <a:ext cx="626469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Heap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영역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사용자의 동적 할당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실행 중 메모리 할당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보통 낮은 주소 번지에서 높은 주소 번지로 할당</a:t>
            </a:r>
            <a:endParaRPr lang="ko-KR" altLang="en-US" sz="16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71800" y="4605682"/>
            <a:ext cx="626469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영역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 변수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 변수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{ } 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안에 변수들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…)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함수가 종료되면 해당 함수에 할당된 변수들을 메모리에서 해제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보통 높은 주소 번지에서 낮은 주소 번지로 할당</a:t>
            </a:r>
            <a:endParaRPr lang="ko-KR" altLang="en-US" sz="16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256153" y="2032900"/>
            <a:ext cx="2232248" cy="31242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RAM(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주기억장치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57620" y="4634197"/>
            <a:ext cx="202931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57620" y="4132410"/>
            <a:ext cx="2029315" cy="511706"/>
          </a:xfrm>
          <a:prstGeom prst="rect">
            <a:avLst/>
          </a:prstGeom>
          <a:gradFill flip="none" rotWithShape="1">
            <a:gsLst>
              <a:gs pos="40000">
                <a:srgbClr val="E7F1D7"/>
              </a:gs>
              <a:gs pos="60000">
                <a:srgbClr val="DBE8C3"/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Free Store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57620" y="3630623"/>
            <a:ext cx="202931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Heap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57620" y="3106258"/>
            <a:ext cx="202931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357620" y="2593182"/>
            <a:ext cx="202931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Program Code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7620" y="3617964"/>
            <a:ext cx="2029315" cy="15392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71800" y="5669406"/>
            <a:ext cx="6264696" cy="914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Free Store : Heap or Stack </a:t>
            </a:r>
            <a:r>
              <a:rPr lang="ko-KR" altLang="en-US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모두 할당 가능</a:t>
            </a:r>
            <a:endParaRPr lang="en-US" altLang="ko-KR" sz="16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영역의 메모리가 늘어나면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Heap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영역의 메모리가 줄어들고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Heap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영역의 메모리가 늘어나면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영역의 메모리가 줄어든다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" name="직선 화살표 연결선 3"/>
          <p:cNvCxnSpPr>
            <a:stCxn id="22" idx="3"/>
            <a:endCxn id="2" idx="1"/>
          </p:cNvCxnSpPr>
          <p:nvPr/>
        </p:nvCxnSpPr>
        <p:spPr>
          <a:xfrm flipV="1">
            <a:off x="2386935" y="2382475"/>
            <a:ext cx="384865" cy="466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3"/>
            <a:endCxn id="29" idx="1"/>
          </p:cNvCxnSpPr>
          <p:nvPr/>
        </p:nvCxnSpPr>
        <p:spPr>
          <a:xfrm flipV="1">
            <a:off x="2386935" y="3216903"/>
            <a:ext cx="384865" cy="145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3"/>
            <a:endCxn id="30" idx="1"/>
          </p:cNvCxnSpPr>
          <p:nvPr/>
        </p:nvCxnSpPr>
        <p:spPr>
          <a:xfrm>
            <a:off x="2386935" y="3886476"/>
            <a:ext cx="384865" cy="164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3"/>
            <a:endCxn id="32" idx="1"/>
          </p:cNvCxnSpPr>
          <p:nvPr/>
        </p:nvCxnSpPr>
        <p:spPr>
          <a:xfrm>
            <a:off x="2386935" y="4890050"/>
            <a:ext cx="384865" cy="131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33" idx="1"/>
            <a:endCxn id="23" idx="1"/>
          </p:cNvCxnSpPr>
          <p:nvPr/>
        </p:nvCxnSpPr>
        <p:spPr>
          <a:xfrm rot="10800000" flipH="1" flipV="1">
            <a:off x="357620" y="4387577"/>
            <a:ext cx="2414180" cy="1738877"/>
          </a:xfrm>
          <a:prstGeom prst="bentConnector3">
            <a:avLst>
              <a:gd name="adj1" fmla="val -946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632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Day04 - 1. new / delete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042858"/>
            <a:ext cx="7704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메모리의 구조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영역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4A3F19-851E-43F8-A833-CEDFF215F42E}"/>
              </a:ext>
            </a:extLst>
          </p:cNvPr>
          <p:cNvSpPr/>
          <p:nvPr/>
        </p:nvSpPr>
        <p:spPr>
          <a:xfrm>
            <a:off x="683568" y="2032900"/>
            <a:ext cx="2232248" cy="31242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RAM(</a:t>
            </a:r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주기억장치</a:t>
            </a:r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85035" y="4634197"/>
            <a:ext cx="202931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85035" y="4132410"/>
            <a:ext cx="2029315" cy="511706"/>
          </a:xfrm>
          <a:prstGeom prst="rect">
            <a:avLst/>
          </a:prstGeom>
          <a:gradFill flip="none" rotWithShape="1">
            <a:gsLst>
              <a:gs pos="40000">
                <a:srgbClr val="E7F1D7"/>
              </a:gs>
              <a:gs pos="60000">
                <a:srgbClr val="DBE8C3"/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Free Store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85035" y="3630623"/>
            <a:ext cx="202931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Heap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85035" y="3106258"/>
            <a:ext cx="202931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733DFD-1CAC-427F-A5D4-57D6D3DAB3D4}"/>
              </a:ext>
            </a:extLst>
          </p:cNvPr>
          <p:cNvSpPr/>
          <p:nvPr/>
        </p:nvSpPr>
        <p:spPr>
          <a:xfrm>
            <a:off x="785035" y="2593182"/>
            <a:ext cx="2029315" cy="5117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Program Code</a:t>
            </a:r>
            <a:endParaRPr lang="ko-KR" altLang="en-US" dirty="0">
              <a:solidFill>
                <a:sysClr val="windowText" lastClr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5035" y="3617964"/>
            <a:ext cx="2029315" cy="15392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2814350" y="1275544"/>
            <a:ext cx="1037570" cy="1317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814350" y="5145903"/>
            <a:ext cx="1037570" cy="1091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3002C4D5-730D-4ACF-AAAE-284E7C3F9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96064"/>
              </p:ext>
            </p:extLst>
          </p:nvPr>
        </p:nvGraphicFramePr>
        <p:xfrm>
          <a:off x="3832797" y="1268760"/>
          <a:ext cx="4591631" cy="500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2293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651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386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</a:tblGrid>
              <a:tr h="161089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메모리 주소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변수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</a:p>
                  </a:txBody>
                  <a:tcPr marT="41564" marB="41564" anchor="ctr">
                    <a:solidFill>
                      <a:schemeClr val="accent2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Code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0x0000000000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161089">
                <a:tc rowSpan="11">
                  <a:txBody>
                    <a:bodyPr/>
                    <a:lstStyle/>
                    <a:p>
                      <a:pPr algn="ctr"/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0x0000000001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0xFFFB0EE620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g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103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0xFFFB0EE621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102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0xFFFB0EE622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e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101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algn="ctr"/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0xFFFB0EE623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100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0xFFFB0EE624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99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0xFFFB0EE625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98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0xFFFB0EE626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97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08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0xFFFFFFFFE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1089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Stack</a:t>
                      </a: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0xFFFFFFFFF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en-US" altLang="ko-KR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sz="1800" b="0" i="0" u="non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accent3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위쪽/아래쪽 화살표 1"/>
          <p:cNvSpPr/>
          <p:nvPr/>
        </p:nvSpPr>
        <p:spPr>
          <a:xfrm>
            <a:off x="4031121" y="2153651"/>
            <a:ext cx="463879" cy="3600400"/>
          </a:xfrm>
          <a:prstGeom prst="upDownArrow">
            <a:avLst>
              <a:gd name="adj1" fmla="val 44016"/>
              <a:gd name="adj2" fmla="val 8994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86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Day04 - 1. new / delete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Memory(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프로그램이 실행되는 동안 저장되는 데이터는 메모리 공간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(RAM)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저장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메모리는 크게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Stack, Heap, Data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영역으로 구분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영역이 많이 할당되면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Heap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영역은 줄어들고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Heap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영역이 많이 할당되면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영역은 줄어드는 가변적인 공간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Stack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영역과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영역은 시스템에 의해 할당되고 해제되는 영역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Heap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영역은 프로그래머에 의해 할당 및 해제가 이뤄지는 영역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메모리의 정적 할당과 동적 할당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할당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Compile(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시 할당될 메모리 크기가 결정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Data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영역에 할당되는 메모리는 모두 정적 할당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전역 변수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정적 변수 모두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시 할당될 정적 할당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arenBoth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,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;]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Runtime(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실행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중에 메모리가 할당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메모리 영역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Heap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 선택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stack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 사용</a:t>
            </a:r>
            <a:endParaRPr lang="ko-KR" altLang="en-US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16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Day01 - 1. C++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C++</a:t>
            </a:r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특징</a:t>
            </a:r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C++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다른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같은 방법으로 컴파일 후 실행한다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c++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전처리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컴파일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어셈블리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링킹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기계어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*.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cpp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확장자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코드 중간에 변수 선언 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호환성이 좋다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언어의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확장판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(malloc,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calloc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realloc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/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(free)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동적할당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객체지향 프로그래밍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캡슐화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상속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다형성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Reference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참조 변수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call by reference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 함수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1"/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일반화 프로그래밍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디폴트 매개 변수 가능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오버로딩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중복 사용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템플릿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STL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F8DDBAA-8194-0B9F-1246-22FD284F0CDF}"/>
              </a:ext>
            </a:extLst>
          </p:cNvPr>
          <p:cNvSpPr txBox="1"/>
          <p:nvPr/>
        </p:nvSpPr>
        <p:spPr>
          <a:xfrm>
            <a:off x="719572" y="602461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hlinkClick r:id="rId3"/>
              </a:rPr>
              <a:t>https://en.cppreference.com/w/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615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Day04 - 1. new / delete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 </a:t>
            </a:r>
            <a:r>
              <a:rPr lang="ko-KR" altLang="en-US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생성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해제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형식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[n];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delete[] </a:t>
            </a:r>
            <a:r>
              <a:rPr lang="ko-KR" altLang="en-US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[5];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생성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delete[]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ip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해제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연산자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할당된 메모리의 시작주소를 리턴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할당된 데이터 형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타입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메모리의 주소를 저장</a:t>
            </a:r>
            <a:endParaRPr lang="en-US" altLang="ko-KR" dirty="0">
              <a:solidFill>
                <a:srgbClr val="00206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동적으로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할당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된 메모리는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해제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하지 않으면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누수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발생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동적으로 할당된 메모리는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반드시 해제가 필요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622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rand()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활용한 문자열 생성 및 출력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대문자 개수 입력 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alphaCnt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alphaCnt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</a:t>
            </a:r>
            <a:r>
              <a:rPr lang="en-US" altLang="ko-KR" sz="2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sentence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2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char[</a:t>
            </a:r>
            <a:r>
              <a:rPr lang="en-US" altLang="ko-KR" sz="20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alphaCnt</a:t>
            </a:r>
            <a:r>
              <a:rPr lang="en-US" altLang="ko-KR" sz="2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+ 1];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srand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((unsigned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)time(NULL));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i = 0; i &lt;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alphaCnt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i++) {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sentence[i] = (rand() % 26) + 65;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sentence[i] &lt;&lt; ' ';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sentence[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alphaCnt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'\0';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sentence &lt;&lt; </a:t>
            </a:r>
            <a:r>
              <a:rPr lang="en-US" altLang="ko-KR" sz="2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2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delete[] </a:t>
            </a:r>
            <a:r>
              <a:rPr lang="en-US" altLang="ko-KR" sz="20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sentence;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2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517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A3151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&lt;iostream&gt;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Windows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체크 방법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mac : leaks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 검색</a:t>
            </a:r>
            <a:endParaRPr lang="ko-KR" altLang="en-US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A3151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solidFill>
                  <a:srgbClr val="A3151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Windows.h</a:t>
            </a:r>
            <a:r>
              <a:rPr lang="en-US" altLang="ko-KR" sz="1100" dirty="0">
                <a:solidFill>
                  <a:srgbClr val="A3151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A3151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solidFill>
                  <a:srgbClr val="A3151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crtdbg.h</a:t>
            </a:r>
            <a:r>
              <a:rPr lang="en-US" altLang="ko-KR" sz="1100" dirty="0">
                <a:solidFill>
                  <a:srgbClr val="A3151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namespace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std;</a:t>
            </a:r>
          </a:p>
          <a:p>
            <a:endParaRPr lang="ko-KR" altLang="en-US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#if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_DEBUG</a:t>
            </a:r>
            <a:endParaRPr lang="en-US" altLang="ko-KR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 경로 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(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줄 번호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, {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할당 번호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ko-KR" altLang="en-US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,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블록 형식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클라이언트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CRT) ,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주소 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블록 크기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(bytes)</a:t>
            </a:r>
            <a:endParaRPr lang="ko-KR" altLang="en-US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#define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_NORMAL_BLOCK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,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__FILE__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,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__LINE__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sz="1100" dirty="0">
                <a:solidFill>
                  <a:srgbClr val="80808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#endif</a:t>
            </a:r>
            <a:endParaRPr lang="en-US" altLang="ko-KR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checkLeak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누수 내역 화면 표시</a:t>
            </a:r>
            <a:endParaRPr lang="ko-KR" altLang="en-US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_</a:t>
            </a:r>
            <a:r>
              <a:rPr lang="en-US" altLang="ko-KR" sz="11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CrtSetReportMode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_CRT_WARN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_CRTDBG_MODE_FILE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_</a:t>
            </a:r>
            <a:r>
              <a:rPr lang="en-US" altLang="ko-KR" sz="11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CrtSetReportFile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_CRT_WARN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_CRTDBG_FILE_STDOUT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_</a:t>
            </a:r>
            <a:r>
              <a:rPr lang="en-US" altLang="ko-KR" sz="11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CrtSetReportMode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_CRT_ERROR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_CRTDBG_MODE_FILE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_</a:t>
            </a:r>
            <a:r>
              <a:rPr lang="en-US" altLang="ko-KR" sz="11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CrtSetReportFile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_CRT_ERROR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_CRTDBG_FILE_STDOUT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fr-FR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_CrtSetReportMode(</a:t>
            </a:r>
            <a:r>
              <a:rPr lang="fr-FR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_CRT_ASSERT</a:t>
            </a:r>
            <a:r>
              <a:rPr lang="fr-FR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fr-FR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_CRTDBG_MODE_FILE</a:t>
            </a:r>
            <a:r>
              <a:rPr lang="fr-FR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_</a:t>
            </a:r>
            <a:r>
              <a:rPr lang="en-US" altLang="ko-KR" sz="11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CrtSetReportFile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_CRT_ASSERT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_CRTDBG_FILE_STDOUT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</a:t>
            </a:r>
            <a:r>
              <a:rPr lang="ko-KR" altLang="en-US" sz="1100" dirty="0" err="1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종료시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누수 체크</a:t>
            </a:r>
            <a:endParaRPr lang="ko-KR" altLang="en-US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_</a:t>
            </a:r>
            <a:r>
              <a:rPr lang="en-US" altLang="ko-KR" sz="11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CrtSetDbgFlag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_CRTDBG_ALLOC_MEM_DF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|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_CRTDBG_LEAK_CHECK_DF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  <a:p>
            <a:endParaRPr lang="ko-KR" altLang="en-US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main()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checkLeak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 ary1 =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[10];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 ary2 =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[20];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 ary3 = </a:t>
            </a:r>
            <a:r>
              <a:rPr lang="en-US" altLang="ko-KR" sz="1100" dirty="0">
                <a:solidFill>
                  <a:srgbClr val="6F008A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</a:t>
            </a:r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[20];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//delete(ary1);</a:t>
            </a:r>
            <a:endParaRPr lang="en-US" altLang="ko-KR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//delete(ary2);</a:t>
            </a:r>
            <a:endParaRPr lang="en-US" altLang="ko-KR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//delete(ary3);</a:t>
            </a:r>
            <a:endParaRPr lang="en-US" altLang="ko-KR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if (_</a:t>
            </a:r>
            <a:r>
              <a:rPr lang="en-US" altLang="ko-KR" sz="1100" dirty="0" err="1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CrtDumpMemoryLeaks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</a:t>
            </a:r>
            <a:r>
              <a:rPr lang="en-US" altLang="ko-KR" sz="1100" dirty="0" err="1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누수</a:t>
            </a:r>
            <a:r>
              <a:rPr lang="en-US" altLang="ko-KR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\n"; // </a:t>
            </a:r>
            <a:r>
              <a:rPr lang="ko-KR" altLang="en-US" sz="1100" dirty="0">
                <a:solidFill>
                  <a:srgbClr val="008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누수 확인 함수</a:t>
            </a:r>
            <a:endParaRPr lang="ko-KR" altLang="en-US" sz="11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  <a:endParaRPr lang="en-US" altLang="ko-KR" sz="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186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코드 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iomanip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&gt;//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자리수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출력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cstdlib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&gt;//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srand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rand()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랜덤 값 출력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cmath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&gt;//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sqrt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제곱근 함수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 수 입력 받기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 수 만큼 성적을 저장 할 메모리 공간 동적 할당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 학생 수 성적 입력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rand()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0~100 )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 학생 성적 평균 값 계산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 학생 성적 분산 값 계산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 학생 성적 표준편차 값 계산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 학생 성적 모두 출력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평균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표준편차 값 출력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17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iomanip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cstdlib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cmath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 수 입력하세요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score = new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 //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원점수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배열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score[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float* variance = new float[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 //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편차 제곱의 배열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float variance[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float sum = 0,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ave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0,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//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총점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평균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분산</a:t>
            </a:r>
          </a:p>
          <a:p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srand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((unsigned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)time(NULL));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score[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rand() % 101;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sum += score[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ave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sum /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variance[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(score[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-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ave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* (score[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-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ave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variance[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점 수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(6) &lt;&lt; score[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&lt;&lt; "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편차 제곱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(6) &lt;&lt; variance[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/=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std_num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 점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sum &lt;&lt; "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평 균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ave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 산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표준편차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sqrt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var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delete[] score;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delete[] variance;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05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170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 코드 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cstring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STU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char* name, * phone;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 수 입력 받기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 수 만큼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공간 동적 할당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각 학생 수만큼 이름과 전화번호 입력 받기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문자열 길이만큼 동적 할당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 수만큼 이름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출력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000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141750" y="1019271"/>
            <a:ext cx="3837601" cy="2273574"/>
            <a:chOff x="1742511" y="4505979"/>
            <a:chExt cx="3837601" cy="2273574"/>
          </a:xfrm>
        </p:grpSpPr>
        <p:sp>
          <p:nvSpPr>
            <p:cNvPr id="6" name="직사각형 5"/>
            <p:cNvSpPr/>
            <p:nvPr/>
          </p:nvSpPr>
          <p:spPr>
            <a:xfrm>
              <a:off x="1742511" y="450597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STU[in-1]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928881" y="5049517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9" name="직선 화살표 연결선 8"/>
            <p:cNvCxnSpPr>
              <a:stCxn id="8" idx="3"/>
              <a:endCxn id="23" idx="1"/>
            </p:cNvCxnSpPr>
            <p:nvPr/>
          </p:nvCxnSpPr>
          <p:spPr>
            <a:xfrm>
              <a:off x="3212323" y="5337045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9"/>
            <p:cNvSpPr/>
            <p:nvPr/>
          </p:nvSpPr>
          <p:spPr>
            <a:xfrm>
              <a:off x="1928881" y="5880583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1" name="직선 화살표 연결선 10"/>
            <p:cNvCxnSpPr>
              <a:stCxn id="10" idx="3"/>
              <a:endCxn id="24" idx="1"/>
            </p:cNvCxnSpPr>
            <p:nvPr/>
          </p:nvCxnSpPr>
          <p:spPr>
            <a:xfrm>
              <a:off x="3212323" y="6168111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923928" y="5049517"/>
              <a:ext cx="1656184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23928" y="5880583"/>
              <a:ext cx="1656184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480540" y="1712143"/>
            <a:ext cx="3837601" cy="2273574"/>
            <a:chOff x="1742511" y="4505979"/>
            <a:chExt cx="3837601" cy="2273574"/>
          </a:xfrm>
        </p:grpSpPr>
        <p:sp>
          <p:nvSpPr>
            <p:cNvPr id="26" name="직사각형 25"/>
            <p:cNvSpPr/>
            <p:nvPr/>
          </p:nvSpPr>
          <p:spPr>
            <a:xfrm>
              <a:off x="1742511" y="450597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STU[…]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28881" y="5049517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28" name="직선 화살표 연결선 27"/>
            <p:cNvCxnSpPr>
              <a:stCxn id="27" idx="3"/>
              <a:endCxn id="31" idx="1"/>
            </p:cNvCxnSpPr>
            <p:nvPr/>
          </p:nvCxnSpPr>
          <p:spPr>
            <a:xfrm>
              <a:off x="3212323" y="5337045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8"/>
            <p:cNvSpPr/>
            <p:nvPr/>
          </p:nvSpPr>
          <p:spPr>
            <a:xfrm>
              <a:off x="1928881" y="5880583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30" name="직선 화살표 연결선 29"/>
            <p:cNvCxnSpPr>
              <a:stCxn id="29" idx="3"/>
              <a:endCxn id="32" idx="1"/>
            </p:cNvCxnSpPr>
            <p:nvPr/>
          </p:nvCxnSpPr>
          <p:spPr>
            <a:xfrm>
              <a:off x="3212323" y="6168111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3923928" y="5049517"/>
              <a:ext cx="1656184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23928" y="5880583"/>
              <a:ext cx="1656184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819329" y="2405015"/>
            <a:ext cx="3837601" cy="2273574"/>
            <a:chOff x="1742511" y="4505979"/>
            <a:chExt cx="3837601" cy="2273574"/>
          </a:xfrm>
        </p:grpSpPr>
        <p:sp>
          <p:nvSpPr>
            <p:cNvPr id="34" name="직사각형 33"/>
            <p:cNvSpPr/>
            <p:nvPr/>
          </p:nvSpPr>
          <p:spPr>
            <a:xfrm>
              <a:off x="1742511" y="450597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STU[…]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928881" y="5049517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36" name="직선 화살표 연결선 35"/>
            <p:cNvCxnSpPr>
              <a:stCxn id="35" idx="3"/>
              <a:endCxn id="39" idx="1"/>
            </p:cNvCxnSpPr>
            <p:nvPr/>
          </p:nvCxnSpPr>
          <p:spPr>
            <a:xfrm>
              <a:off x="3212323" y="5337045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1928881" y="5880583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38" name="직선 화살표 연결선 37"/>
            <p:cNvCxnSpPr>
              <a:stCxn id="37" idx="3"/>
              <a:endCxn id="40" idx="1"/>
            </p:cNvCxnSpPr>
            <p:nvPr/>
          </p:nvCxnSpPr>
          <p:spPr>
            <a:xfrm>
              <a:off x="3212323" y="6168111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3923928" y="5049517"/>
              <a:ext cx="1656184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923928" y="5880583"/>
              <a:ext cx="1656184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158118" y="3097887"/>
            <a:ext cx="3837601" cy="2273574"/>
            <a:chOff x="1742511" y="4505979"/>
            <a:chExt cx="3837601" cy="2273574"/>
          </a:xfrm>
        </p:grpSpPr>
        <p:sp>
          <p:nvSpPr>
            <p:cNvPr id="42" name="직사각형 41"/>
            <p:cNvSpPr/>
            <p:nvPr/>
          </p:nvSpPr>
          <p:spPr>
            <a:xfrm>
              <a:off x="1742511" y="450597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STU[2]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928881" y="5049517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44" name="직선 화살표 연결선 43"/>
            <p:cNvCxnSpPr>
              <a:stCxn id="43" idx="3"/>
              <a:endCxn id="47" idx="1"/>
            </p:cNvCxnSpPr>
            <p:nvPr/>
          </p:nvCxnSpPr>
          <p:spPr>
            <a:xfrm>
              <a:off x="3212323" y="5337045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44"/>
            <p:cNvSpPr/>
            <p:nvPr/>
          </p:nvSpPr>
          <p:spPr>
            <a:xfrm>
              <a:off x="1928881" y="5880583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46" name="직선 화살표 연결선 45"/>
            <p:cNvCxnSpPr>
              <a:stCxn id="45" idx="3"/>
              <a:endCxn id="48" idx="1"/>
            </p:cNvCxnSpPr>
            <p:nvPr/>
          </p:nvCxnSpPr>
          <p:spPr>
            <a:xfrm>
              <a:off x="3212323" y="6168111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3923928" y="5049517"/>
              <a:ext cx="1656184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923928" y="5880583"/>
              <a:ext cx="1656184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496907" y="3790759"/>
            <a:ext cx="3837601" cy="2273574"/>
            <a:chOff x="1742511" y="4505979"/>
            <a:chExt cx="3837601" cy="2273574"/>
          </a:xfrm>
        </p:grpSpPr>
        <p:sp>
          <p:nvSpPr>
            <p:cNvPr id="66" name="직사각형 65"/>
            <p:cNvSpPr/>
            <p:nvPr/>
          </p:nvSpPr>
          <p:spPr>
            <a:xfrm>
              <a:off x="1742511" y="450597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STU[1]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1928881" y="5049517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68" name="직선 화살표 연결선 67"/>
            <p:cNvCxnSpPr>
              <a:stCxn id="67" idx="3"/>
              <a:endCxn id="71" idx="1"/>
            </p:cNvCxnSpPr>
            <p:nvPr/>
          </p:nvCxnSpPr>
          <p:spPr>
            <a:xfrm>
              <a:off x="3212323" y="5337045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모서리가 둥근 직사각형 68"/>
            <p:cNvSpPr/>
            <p:nvPr/>
          </p:nvSpPr>
          <p:spPr>
            <a:xfrm>
              <a:off x="1928881" y="5880583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70" name="직선 화살표 연결선 69"/>
            <p:cNvCxnSpPr>
              <a:stCxn id="69" idx="3"/>
              <a:endCxn id="72" idx="1"/>
            </p:cNvCxnSpPr>
            <p:nvPr/>
          </p:nvCxnSpPr>
          <p:spPr>
            <a:xfrm>
              <a:off x="3212323" y="6168111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3923928" y="5049517"/>
              <a:ext cx="1656184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923928" y="5880583"/>
              <a:ext cx="1656184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835696" y="4483629"/>
            <a:ext cx="3837601" cy="2273574"/>
            <a:chOff x="1742511" y="4505979"/>
            <a:chExt cx="3837601" cy="2273574"/>
          </a:xfrm>
        </p:grpSpPr>
        <p:sp>
          <p:nvSpPr>
            <p:cNvPr id="74" name="직사각형 73"/>
            <p:cNvSpPr/>
            <p:nvPr/>
          </p:nvSpPr>
          <p:spPr>
            <a:xfrm>
              <a:off x="1742511" y="450597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STU[0]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928881" y="5049517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76" name="직선 화살표 연결선 75"/>
            <p:cNvCxnSpPr>
              <a:stCxn id="75" idx="3"/>
              <a:endCxn id="79" idx="1"/>
            </p:cNvCxnSpPr>
            <p:nvPr/>
          </p:nvCxnSpPr>
          <p:spPr>
            <a:xfrm>
              <a:off x="3212323" y="5337045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모서리가 둥근 직사각형 76"/>
            <p:cNvSpPr/>
            <p:nvPr/>
          </p:nvSpPr>
          <p:spPr>
            <a:xfrm>
              <a:off x="1928881" y="5880583"/>
              <a:ext cx="1283442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78" name="직선 화살표 연결선 77"/>
            <p:cNvCxnSpPr>
              <a:stCxn id="77" idx="3"/>
              <a:endCxn id="80" idx="1"/>
            </p:cNvCxnSpPr>
            <p:nvPr/>
          </p:nvCxnSpPr>
          <p:spPr>
            <a:xfrm>
              <a:off x="3212323" y="6168111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3923928" y="5049517"/>
              <a:ext cx="1656184" cy="575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923928" y="5880583"/>
              <a:ext cx="1656184" cy="575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00AA19-D810-2DCC-BE06-54803E1D69B0}"/>
              </a:ext>
            </a:extLst>
          </p:cNvPr>
          <p:cNvSpPr/>
          <p:nvPr/>
        </p:nvSpPr>
        <p:spPr>
          <a:xfrm>
            <a:off x="86327" y="4483629"/>
            <a:ext cx="1656184" cy="5750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 * </a:t>
            </a:r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6E517BB-4C06-92EA-1EE5-7AC2C22617DF}"/>
              </a:ext>
            </a:extLst>
          </p:cNvPr>
          <p:cNvCxnSpPr>
            <a:stCxn id="2" idx="2"/>
            <a:endCxn id="74" idx="1"/>
          </p:cNvCxnSpPr>
          <p:nvPr/>
        </p:nvCxnSpPr>
        <p:spPr>
          <a:xfrm rot="16200000" flipH="1">
            <a:off x="1094192" y="4878911"/>
            <a:ext cx="561731" cy="9212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29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487317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cstring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STU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char* name, * phone;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in;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학생수 입력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in;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STU*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STU[in];</a:t>
            </a:r>
            <a:endParaRPr lang="en-US" altLang="ko-KR" sz="12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i = 0; i &lt; in; i++) {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char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[30];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    </a:t>
            </a:r>
            <a:r>
              <a:rPr lang="ko-KR" altLang="en-US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름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].name = new char[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name,strlen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)+1,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할당 완료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].name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].phone = new char[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].phone,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12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12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번호 할당 완료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].phone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in;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delete[]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].name;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할당 해제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delete[]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].phone;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번호 할당 해제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delete[] </a:t>
            </a:r>
            <a:r>
              <a:rPr lang="en-US" altLang="ko-KR" sz="12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sp</a:t>
            </a:r>
            <a:r>
              <a:rPr lang="en-US" altLang="ko-KR" sz="12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할당 해제 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7641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2454406"/>
            <a:ext cx="77048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STU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name;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동적 할당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phone;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동적 할당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STU;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 Node { // list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활용해 명단 추가 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link;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menu);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출력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InsertNode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명단 추가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head,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명단 제거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DeleteAll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head);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모두 삭제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head);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명단 정보 출력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cinput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value);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 입력 함수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초기화 함수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5004048" y="853968"/>
            <a:ext cx="3420381" cy="329320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cinput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value)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(!(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value))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다시 입력 하세요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20878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명단 관리 프로그램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출력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전체 삭제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선택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2591780" y="1075886"/>
            <a:ext cx="2087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REGIST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REMOVE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REMOVEALL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TERMINATE</a:t>
            </a:r>
          </a:p>
        </p:txBody>
      </p:sp>
    </p:spTree>
    <p:extLst>
      <p:ext uri="{BB962C8B-B14F-4D97-AF65-F5344CB8AC3E}">
        <p14:creationId xmlns:p14="http://schemas.microsoft.com/office/powerpoint/2010/main" val="542223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그룹 128"/>
          <p:cNvGrpSpPr/>
          <p:nvPr/>
        </p:nvGrpSpPr>
        <p:grpSpPr>
          <a:xfrm>
            <a:off x="5141750" y="1019271"/>
            <a:ext cx="3837601" cy="2273574"/>
            <a:chOff x="1835696" y="4483629"/>
            <a:chExt cx="3837601" cy="2273574"/>
          </a:xfrm>
        </p:grpSpPr>
        <p:sp>
          <p:nvSpPr>
            <p:cNvPr id="130" name="직사각형 129"/>
            <p:cNvSpPr/>
            <p:nvPr/>
          </p:nvSpPr>
          <p:spPr>
            <a:xfrm>
              <a:off x="1835696" y="448362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899059" y="5331808"/>
              <a:ext cx="1529456" cy="13956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2022066" y="5740726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33" name="직선 화살표 연결선 132"/>
            <p:cNvCxnSpPr>
              <a:stCxn id="132" idx="3"/>
              <a:endCxn id="136" idx="1"/>
            </p:cNvCxnSpPr>
            <p:nvPr/>
          </p:nvCxnSpPr>
          <p:spPr>
            <a:xfrm>
              <a:off x="3305508" y="5956750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모서리가 둥근 직사각형 133"/>
            <p:cNvSpPr/>
            <p:nvPr/>
          </p:nvSpPr>
          <p:spPr>
            <a:xfrm>
              <a:off x="2022066" y="6245286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35" name="직선 화살표 연결선 134"/>
            <p:cNvCxnSpPr>
              <a:stCxn id="134" idx="3"/>
              <a:endCxn id="137" idx="1"/>
            </p:cNvCxnSpPr>
            <p:nvPr/>
          </p:nvCxnSpPr>
          <p:spPr>
            <a:xfrm>
              <a:off x="3305508" y="6461310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직사각형 135"/>
            <p:cNvSpPr/>
            <p:nvPr/>
          </p:nvSpPr>
          <p:spPr>
            <a:xfrm>
              <a:off x="4017113" y="5740726"/>
              <a:ext cx="1656184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017113" y="6245286"/>
              <a:ext cx="1656184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899059" y="4828024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/>
          <p:cNvGrpSpPr/>
          <p:nvPr/>
        </p:nvGrpSpPr>
        <p:grpSpPr>
          <a:xfrm>
            <a:off x="4039732" y="2174057"/>
            <a:ext cx="3837601" cy="2273574"/>
            <a:chOff x="1835696" y="4483629"/>
            <a:chExt cx="3837601" cy="2273574"/>
          </a:xfrm>
        </p:grpSpPr>
        <p:sp>
          <p:nvSpPr>
            <p:cNvPr id="140" name="직사각형 139"/>
            <p:cNvSpPr/>
            <p:nvPr/>
          </p:nvSpPr>
          <p:spPr>
            <a:xfrm>
              <a:off x="1835696" y="448362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899059" y="5331808"/>
              <a:ext cx="1529456" cy="13956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2022066" y="5738068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43" name="직선 화살표 연결선 142"/>
            <p:cNvCxnSpPr>
              <a:stCxn id="142" idx="3"/>
              <a:endCxn id="146" idx="1"/>
            </p:cNvCxnSpPr>
            <p:nvPr/>
          </p:nvCxnSpPr>
          <p:spPr>
            <a:xfrm>
              <a:off x="3305508" y="5954092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2022066" y="6242628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45" name="직선 화살표 연결선 144"/>
            <p:cNvCxnSpPr>
              <a:stCxn id="144" idx="3"/>
              <a:endCxn id="147" idx="1"/>
            </p:cNvCxnSpPr>
            <p:nvPr/>
          </p:nvCxnSpPr>
          <p:spPr>
            <a:xfrm>
              <a:off x="3305508" y="6458652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직사각형 145"/>
            <p:cNvSpPr/>
            <p:nvPr/>
          </p:nvSpPr>
          <p:spPr>
            <a:xfrm>
              <a:off x="4017113" y="5738068"/>
              <a:ext cx="1656184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017113" y="6242628"/>
              <a:ext cx="1656184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899059" y="4828024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2937714" y="3328843"/>
            <a:ext cx="3837601" cy="2273574"/>
            <a:chOff x="1835696" y="4483629"/>
            <a:chExt cx="3837601" cy="2273574"/>
          </a:xfrm>
        </p:grpSpPr>
        <p:sp>
          <p:nvSpPr>
            <p:cNvPr id="150" name="직사각형 149"/>
            <p:cNvSpPr/>
            <p:nvPr/>
          </p:nvSpPr>
          <p:spPr>
            <a:xfrm>
              <a:off x="1835696" y="448362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899059" y="5331808"/>
              <a:ext cx="1529456" cy="13956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2022066" y="5735410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53" name="직선 화살표 연결선 152"/>
            <p:cNvCxnSpPr>
              <a:stCxn id="152" idx="3"/>
              <a:endCxn id="156" idx="1"/>
            </p:cNvCxnSpPr>
            <p:nvPr/>
          </p:nvCxnSpPr>
          <p:spPr>
            <a:xfrm>
              <a:off x="3305508" y="5951434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모서리가 둥근 직사각형 153"/>
            <p:cNvSpPr/>
            <p:nvPr/>
          </p:nvSpPr>
          <p:spPr>
            <a:xfrm>
              <a:off x="2022066" y="6239970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55" name="직선 화살표 연결선 154"/>
            <p:cNvCxnSpPr>
              <a:stCxn id="154" idx="3"/>
              <a:endCxn id="157" idx="1"/>
            </p:cNvCxnSpPr>
            <p:nvPr/>
          </p:nvCxnSpPr>
          <p:spPr>
            <a:xfrm>
              <a:off x="3305508" y="6455994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직사각형 155"/>
            <p:cNvSpPr/>
            <p:nvPr/>
          </p:nvSpPr>
          <p:spPr>
            <a:xfrm>
              <a:off x="4017113" y="5735410"/>
              <a:ext cx="1656184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4017113" y="6239970"/>
              <a:ext cx="1656184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899059" y="4828024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00AA19-D810-2DCC-BE06-54803E1D69B0}"/>
              </a:ext>
            </a:extLst>
          </p:cNvPr>
          <p:cNvSpPr/>
          <p:nvPr/>
        </p:nvSpPr>
        <p:spPr>
          <a:xfrm>
            <a:off x="86327" y="4483629"/>
            <a:ext cx="1656184" cy="5750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 * list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6E517BB-4C06-92EA-1EE5-7AC2C22617DF}"/>
              </a:ext>
            </a:extLst>
          </p:cNvPr>
          <p:cNvCxnSpPr>
            <a:stCxn id="2" idx="2"/>
            <a:endCxn id="74" idx="1"/>
          </p:cNvCxnSpPr>
          <p:nvPr/>
        </p:nvCxnSpPr>
        <p:spPr>
          <a:xfrm rot="16200000" flipH="1">
            <a:off x="1094192" y="4878911"/>
            <a:ext cx="561731" cy="9212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1835696" y="4483629"/>
            <a:ext cx="3837601" cy="2273574"/>
            <a:chOff x="1835696" y="4483629"/>
            <a:chExt cx="3837601" cy="2273574"/>
          </a:xfrm>
        </p:grpSpPr>
        <p:sp>
          <p:nvSpPr>
            <p:cNvPr id="74" name="직사각형 73"/>
            <p:cNvSpPr/>
            <p:nvPr/>
          </p:nvSpPr>
          <p:spPr>
            <a:xfrm>
              <a:off x="1835696" y="4483629"/>
              <a:ext cx="1656184" cy="227357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1899059" y="5331808"/>
              <a:ext cx="1529456" cy="13956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2022066" y="5732752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76" name="직선 화살표 연결선 75"/>
            <p:cNvCxnSpPr>
              <a:stCxn id="75" idx="3"/>
              <a:endCxn id="79" idx="1"/>
            </p:cNvCxnSpPr>
            <p:nvPr/>
          </p:nvCxnSpPr>
          <p:spPr>
            <a:xfrm>
              <a:off x="3305508" y="5948776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모서리가 둥근 직사각형 76"/>
            <p:cNvSpPr/>
            <p:nvPr/>
          </p:nvSpPr>
          <p:spPr>
            <a:xfrm>
              <a:off x="2022066" y="6237312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78" name="직선 화살표 연결선 77"/>
            <p:cNvCxnSpPr>
              <a:stCxn id="77" idx="3"/>
              <a:endCxn id="80" idx="1"/>
            </p:cNvCxnSpPr>
            <p:nvPr/>
          </p:nvCxnSpPr>
          <p:spPr>
            <a:xfrm>
              <a:off x="3305508" y="6453336"/>
              <a:ext cx="7116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4017113" y="5732752"/>
              <a:ext cx="1656184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7113" y="6237312"/>
              <a:ext cx="1656184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1899059" y="4828024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</p:grpSp>
      <p:cxnSp>
        <p:nvCxnSpPr>
          <p:cNvPr id="126" name="연결선: 꺾임 21">
            <a:extLst>
              <a:ext uri="{FF2B5EF4-FFF2-40B4-BE49-F238E27FC236}">
                <a16:creationId xmlns:a16="http://schemas.microsoft.com/office/drawing/2014/main" id="{76E517BB-4C06-92EA-1EE5-7AC2C22617DF}"/>
              </a:ext>
            </a:extLst>
          </p:cNvPr>
          <p:cNvCxnSpPr>
            <a:stCxn id="74" idx="0"/>
            <a:endCxn id="158" idx="1"/>
          </p:cNvCxnSpPr>
          <p:nvPr/>
        </p:nvCxnSpPr>
        <p:spPr>
          <a:xfrm rot="5400000" flipH="1" flipV="1">
            <a:off x="2538971" y="4021524"/>
            <a:ext cx="586923" cy="3372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21">
            <a:extLst>
              <a:ext uri="{FF2B5EF4-FFF2-40B4-BE49-F238E27FC236}">
                <a16:creationId xmlns:a16="http://schemas.microsoft.com/office/drawing/2014/main" id="{76E517BB-4C06-92EA-1EE5-7AC2C22617DF}"/>
              </a:ext>
            </a:extLst>
          </p:cNvPr>
          <p:cNvCxnSpPr>
            <a:stCxn id="150" idx="0"/>
            <a:endCxn id="148" idx="1"/>
          </p:cNvCxnSpPr>
          <p:nvPr/>
        </p:nvCxnSpPr>
        <p:spPr>
          <a:xfrm rot="5400000" flipH="1" flipV="1">
            <a:off x="3640989" y="2866738"/>
            <a:ext cx="586923" cy="3372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연결선: 꺾임 21">
            <a:extLst>
              <a:ext uri="{FF2B5EF4-FFF2-40B4-BE49-F238E27FC236}">
                <a16:creationId xmlns:a16="http://schemas.microsoft.com/office/drawing/2014/main" id="{76E517BB-4C06-92EA-1EE5-7AC2C22617DF}"/>
              </a:ext>
            </a:extLst>
          </p:cNvPr>
          <p:cNvCxnSpPr>
            <a:stCxn id="140" idx="0"/>
            <a:endCxn id="138" idx="1"/>
          </p:cNvCxnSpPr>
          <p:nvPr/>
        </p:nvCxnSpPr>
        <p:spPr>
          <a:xfrm rot="5400000" flipH="1" flipV="1">
            <a:off x="4743007" y="1711952"/>
            <a:ext cx="586923" cy="3372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38" idx="3"/>
            <a:endCxn id="163" idx="1"/>
          </p:cNvCxnSpPr>
          <p:nvPr/>
        </p:nvCxnSpPr>
        <p:spPr>
          <a:xfrm>
            <a:off x="6734569" y="1587134"/>
            <a:ext cx="588598" cy="74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/>
          <p:cNvSpPr/>
          <p:nvPr/>
        </p:nvSpPr>
        <p:spPr>
          <a:xfrm>
            <a:off x="7323167" y="1378553"/>
            <a:ext cx="1656184" cy="4320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92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Day01 - 2.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객체를 이용한 입출력</a:t>
            </a:r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2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객체를 이용한 표준 입출력 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cin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&gt;&gt; (</a:t>
            </a: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출력 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"Hello";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출력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clog &lt;&lt; "World";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출력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cerr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"C++";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clog,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cerr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스트림을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변경하면 출력을 다른 파일로 할 수 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clog,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cerr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default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스트림은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콘솔창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 줄로 이동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개행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('\n'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같은 기능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2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iomanip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left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왼쪽 정렬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한번 설정 후 계속 적용된다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right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오른쪽 정렬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한번 설정 후 계속 적용된다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디폴트는 오른쪽 정렬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setw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or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표시 필드 폭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setw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바로 뒤 한 개의 데이터에 적용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setprecision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변수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or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부동 소수점 전체 자릿수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이후 모두 적용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setbase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(8 or 10 or 16) : 8 or 10 or 16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진법 출력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정수형 적용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setfill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문자상수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공백에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출력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fixed :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소수부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자리수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setprecision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값 고정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defaultfloat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 : 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소수점 고정 해제</a:t>
            </a:r>
            <a:endParaRPr lang="ko-KR" altLang="en-US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353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Day04 - 2.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611539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enum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menuType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TERMINATE, REGISTER, REMOVE, DISPLAY, REMOVEALL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STU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name, * phone;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STU;//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typedef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STU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Node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link;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menu);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InsertNode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DeleteAll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cinput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value);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menu = 1;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list1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Register, Deletion;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[50];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(;; system("pause"))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(menu)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REGISTER: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   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Register.name = new char[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(Register.name,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Register.phone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char[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Register.phone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InsertNode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(list1, Register);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(list1);</a:t>
            </a:r>
          </a:p>
          <a:p>
            <a:endParaRPr lang="en-US" altLang="ko-KR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REMOVE: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   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Deletion.name = new char[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(Deletion.name,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Deletion.phone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char[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+ 1];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Deletion.phone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+ 1,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(list1, Deletion);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(list1);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delete[] Deletion.name;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delete[]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Deletion.phone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DISPLAY: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(list1); break;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REMOVEALL: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DeleteAll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(list1);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(list1);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TERMINATE: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"\n\n\t\t[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exit(0);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menu)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"\n\n\t\t[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명단 관리 프로그램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"\t\t1.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"\t\t2.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"\t\t3.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출력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"\t\t4.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전체 삭제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"\t\t0.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선택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cinput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InsertNode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Node;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return false;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-&gt;value = data;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-&gt;link = head;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head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true;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(head ==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추가해 주세요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false;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head, 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strcmp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-&gt;value.name, data.name) == 0) &amp;&amp;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strcmp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== 0))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head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-&gt;link;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-&gt;link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-&gt;link;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delete[]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-&gt;value.name;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delete[]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성공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 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true;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-&gt;link;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목록에 삭제 할 자료가 없습니다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false;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DelNodeAll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 head)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(head)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DelNodeAll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(head-&gt;link);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delete[] head-&gt;value.name;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delete[] head-&gt;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delete head;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DeleteAll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모두 지우시겠습니까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?? (Y/N) ]\n\n";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입력하세요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answer = 'n';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answer;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(answer == 'Y' || answer == 'y')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DelNodeAll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(head);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//for (Node*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head, *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-&gt;link;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   delete[]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-&gt;value.name;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   delete[]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    delete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//}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head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모두 지웠습니다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지우지 않고 메뉴로 돌아갑니다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false;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(Node*&amp; head)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(head ==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목록이 비어있습니다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false;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(Node*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head;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-&gt;link)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   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-&gt;value.name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value.phone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true;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cinput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value)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(!(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value))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다시 입력 하세요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6031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구조체와 클래스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클래스와 객체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 멤버의 접근제어</a:t>
            </a:r>
            <a:endParaRPr lang="en-US" altLang="ko-KR" sz="2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Encapsulation &amp; Information hiding</a:t>
            </a:r>
          </a:p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OOP (Object Oriented Programming)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2657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구조체와 클래스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(struct)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추상화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대상의 공통적인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특징을 추출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구조체의 정의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typedef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없이 구조체 이름 선언 가능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개 이상의 변수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묶음으로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새로운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자료형으로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정의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그룹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다양한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재정의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형식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구조체명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멤버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…;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}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선언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구조체명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</a:t>
            </a:r>
            <a:r>
              <a:rPr lang="ko-KR" altLang="en-US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human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man, woman;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멤버의 참조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</a:t>
            </a:r>
            <a:r>
              <a:rPr lang="ko-KR" altLang="en-US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멤버명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//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man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man</a:t>
            </a: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age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선언과 초기화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구조체명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</a:t>
            </a:r>
            <a:r>
              <a:rPr lang="ko-KR" altLang="en-US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변수명</a:t>
            </a:r>
            <a:r>
              <a:rPr lang="ko-KR" altLang="en-US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{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2, …};  //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human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man = { “Kim", 21 };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2555776" y="2050338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예시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human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char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name[10];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age;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}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145392" y="2119222"/>
          <a:ext cx="3279036" cy="1658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구조체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man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name[10]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age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woman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name[10]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age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…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822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구조체와 클래스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(struct)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추상화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대상의 공통적인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특징을 추출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A70DA0-431F-C601-7E4F-3532DE9A7011}"/>
              </a:ext>
            </a:extLst>
          </p:cNvPr>
          <p:cNvGrpSpPr/>
          <p:nvPr/>
        </p:nvGrpSpPr>
        <p:grpSpPr>
          <a:xfrm>
            <a:off x="19922" y="2304046"/>
            <a:ext cx="9087545" cy="4508643"/>
            <a:chOff x="19922" y="2304046"/>
            <a:chExt cx="9087545" cy="4508643"/>
          </a:xfrm>
        </p:grpSpPr>
        <p:pic>
          <p:nvPicPr>
            <p:cNvPr id="221" name="그림 220">
              <a:extLst>
                <a:ext uri="{FF2B5EF4-FFF2-40B4-BE49-F238E27FC236}">
                  <a16:creationId xmlns:a16="http://schemas.microsoft.com/office/drawing/2014/main" id="{245864B7-89F9-C496-0F3D-AA0663278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8" t="3057" r="2136" b="48844"/>
            <a:stretch/>
          </p:blipFill>
          <p:spPr>
            <a:xfrm>
              <a:off x="120605" y="2304046"/>
              <a:ext cx="8902791" cy="4508643"/>
            </a:xfrm>
            <a:prstGeom prst="rect">
              <a:avLst/>
            </a:prstGeom>
            <a:noFill/>
          </p:spPr>
        </p:pic>
        <p:pic>
          <p:nvPicPr>
            <p:cNvPr id="217" name="그림 216">
              <a:extLst>
                <a:ext uri="{FF2B5EF4-FFF2-40B4-BE49-F238E27FC236}">
                  <a16:creationId xmlns:a16="http://schemas.microsoft.com/office/drawing/2014/main" id="{08C966AF-3106-3C33-5364-97403313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938" y="5177423"/>
              <a:ext cx="1532159" cy="1543875"/>
            </a:xfrm>
            <a:prstGeom prst="rect">
              <a:avLst/>
            </a:prstGeom>
          </p:spPr>
        </p:pic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DBF81DD1-325D-CA51-064E-50F61C4D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2" y="5154032"/>
              <a:ext cx="1590656" cy="1590656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FE656879-68B7-E95F-E9B3-292621924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66" y="5229360"/>
              <a:ext cx="1440000" cy="1440000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A2B982D-FD3D-76BE-AEFE-73C9A18B6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3" t="2172" r="7095"/>
            <a:stretch/>
          </p:blipFill>
          <p:spPr>
            <a:xfrm>
              <a:off x="5669229" y="3442950"/>
              <a:ext cx="1507910" cy="1587388"/>
            </a:xfrm>
            <a:prstGeom prst="rect">
              <a:avLst/>
            </a:prstGeom>
          </p:spPr>
        </p:pic>
        <p:pic>
          <p:nvPicPr>
            <p:cNvPr id="225" name="그림 224">
              <a:extLst>
                <a:ext uri="{FF2B5EF4-FFF2-40B4-BE49-F238E27FC236}">
                  <a16:creationId xmlns:a16="http://schemas.microsoft.com/office/drawing/2014/main" id="{99F9DEAC-6EA9-DFA8-8ED9-6532861D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709" y="3441351"/>
              <a:ext cx="1534758" cy="1559314"/>
            </a:xfrm>
            <a:prstGeom prst="rect">
              <a:avLst/>
            </a:prstGeom>
          </p:spPr>
        </p:pic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8774EDC1-73B0-586B-11AA-6889D0E05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9322" y="5185066"/>
              <a:ext cx="1547661" cy="1528589"/>
            </a:xfrm>
            <a:prstGeom prst="rect">
              <a:avLst/>
            </a:prstGeom>
          </p:spPr>
        </p:pic>
        <p:pic>
          <p:nvPicPr>
            <p:cNvPr id="229" name="그림 228">
              <a:extLst>
                <a:ext uri="{FF2B5EF4-FFF2-40B4-BE49-F238E27FC236}">
                  <a16:creationId xmlns:a16="http://schemas.microsoft.com/office/drawing/2014/main" id="{E35F7BC0-2DE1-C0EB-0BD4-9F699D861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588" y="3501008"/>
              <a:ext cx="1471891" cy="1440000"/>
            </a:xfrm>
            <a:prstGeom prst="rect">
              <a:avLst/>
            </a:prstGeom>
          </p:spPr>
        </p:pic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78BC2159-B24B-C49A-FF93-0BFA6769B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537" y="3417727"/>
              <a:ext cx="1606563" cy="1606563"/>
            </a:xfrm>
            <a:prstGeom prst="rect">
              <a:avLst/>
            </a:prstGeom>
          </p:spPr>
        </p:pic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8B02198C-C431-2B9F-F0BE-97687FE08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3" t="8092" r="10018" b="7899"/>
            <a:stretch/>
          </p:blipFill>
          <p:spPr>
            <a:xfrm>
              <a:off x="95250" y="3532281"/>
              <a:ext cx="1439999" cy="144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CD9AEB-F409-6CDC-3B25-762020774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8" t="2203" r="3613" b="3298"/>
            <a:stretch/>
          </p:blipFill>
          <p:spPr>
            <a:xfrm>
              <a:off x="7585197" y="5194469"/>
              <a:ext cx="1509781" cy="1509781"/>
            </a:xfrm>
            <a:prstGeom prst="rect">
              <a:avLst/>
            </a:prstGeom>
          </p:spPr>
        </p:pic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0E73466-E9E0-DF46-6EFE-D7F4E7AE38EA}"/>
              </a:ext>
            </a:extLst>
          </p:cNvPr>
          <p:cNvSpPr txBox="1"/>
          <p:nvPr/>
        </p:nvSpPr>
        <p:spPr>
          <a:xfrm>
            <a:off x="719572" y="1315633"/>
            <a:ext cx="7704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 Pizza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char*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char* size;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Small, Medium, Large, …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char* dough;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//Thin, Napoli, Original, Double Cheese Edge, …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char* topping;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//Shrimp, Mushroom, Corn, Meat, …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int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price;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}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각각 만들어진 구조체 변수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특징을 저장하는 공간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501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FDDBFD4-84EC-AA6B-5F16-41573C0721E0}"/>
              </a:ext>
            </a:extLst>
          </p:cNvPr>
          <p:cNvSpPr/>
          <p:nvPr/>
        </p:nvSpPr>
        <p:spPr>
          <a:xfrm>
            <a:off x="353427" y="5195736"/>
            <a:ext cx="8424429" cy="12586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EEA5CC-0DEE-B65E-9AD2-E98003D83464}"/>
              </a:ext>
            </a:extLst>
          </p:cNvPr>
          <p:cNvSpPr/>
          <p:nvPr/>
        </p:nvSpPr>
        <p:spPr>
          <a:xfrm>
            <a:off x="359785" y="1347158"/>
            <a:ext cx="8418071" cy="14719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3E8E2E-34E1-446C-2A44-A7783ACEDC53}"/>
              </a:ext>
            </a:extLst>
          </p:cNvPr>
          <p:cNvSpPr/>
          <p:nvPr/>
        </p:nvSpPr>
        <p:spPr>
          <a:xfrm>
            <a:off x="359785" y="2859978"/>
            <a:ext cx="8424429" cy="23045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D9B22-BBA1-9898-0613-65A4C6FA5E24}"/>
              </a:ext>
            </a:extLst>
          </p:cNvPr>
          <p:cNvSpPr txBox="1"/>
          <p:nvPr/>
        </p:nvSpPr>
        <p:spPr>
          <a:xfrm>
            <a:off x="719571" y="853968"/>
            <a:ext cx="77048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 Pizza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size;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Small, Medium, Large, …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dough;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//Thin, Napoli, Original, Double Cheese Edge, …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topping;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//Shrimp, Mushroom, Corn, Meat, …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price;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각각 만들어진 구조체 변수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특징을 저장하는 공간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400" b="1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makePizza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Pizza* Menu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char* n, char* s, char* d, char* t, int p)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Menu-&gt;name = n, Menu-&gt;size = s, Menu-&gt;dough = d;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Menu-&gt;topping = t, Menu-&gt;price = p;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피자 메뉴를 구체화 하는 함수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400" b="1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Pizza* Menu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Menu-&gt;name &lt;&lt; ", " &lt;&lt; Menu-&gt;size &lt;&lt; ", " &lt;&lt; Menu-&gt;price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Menu-&gt;dough &lt;&lt; ", " &lt;&lt; Menu-&gt;topping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구체화된 피자 정보를 출력하는 함수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getPrice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Pizza* Menu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Menu-&gt;price; }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구체화된 피자의 가격을 확인하는 함수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r"/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ADT(Abstract data type) : </a:t>
            </a:r>
            <a:r>
              <a:rPr lang="ko-KR" altLang="en-US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구조체의 기능적 측면을 서술하고 구체화 과정</a:t>
            </a:r>
            <a:endParaRPr lang="en-US" altLang="ko-KR" sz="1400" b="1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r"/>
            <a:r>
              <a:rPr lang="ko-KR" altLang="en-US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구조체를 활용할 때 사용 구역에서 변수의 멤버를 직접 다루지 않고 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ADT</a:t>
            </a:r>
            <a:r>
              <a:rPr lang="ko-KR" altLang="en-US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사용한다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400" b="1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Pizza </a:t>
            </a:r>
            <a:r>
              <a:rPr lang="en-US" altLang="ko-KR" sz="14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CheesePizza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b="1" dirty="0">
                <a:solidFill>
                  <a:schemeClr val="accent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{ 0 };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makePizza</a:t>
            </a:r>
            <a:r>
              <a:rPr lang="en-US" altLang="ko-KR" sz="1400" dirty="0">
                <a:solidFill>
                  <a:srgbClr val="239A1A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en-US" altLang="ko-KR" sz="14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CheesePizza</a:t>
            </a:r>
            <a:r>
              <a:rPr lang="en-US" altLang="ko-KR" sz="1100" dirty="0">
                <a:solidFill>
                  <a:srgbClr val="239A1A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(char*)"cheese pizza", (char*)"Large", (char*)"Thin", (char*)"Corn", 6000</a:t>
            </a:r>
            <a:r>
              <a:rPr lang="en-US" altLang="ko-KR" sz="1200" dirty="0">
                <a:solidFill>
                  <a:srgbClr val="239A1A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  <a:endParaRPr lang="en-US" altLang="ko-KR" sz="1400" dirty="0">
              <a:solidFill>
                <a:srgbClr val="239A1A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b="1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en-US" altLang="ko-KR" sz="14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CheesePizza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주문하신 피자의 가격은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400" b="1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getPrice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en-US" altLang="ko-KR" sz="1400" b="1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CheesePizza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입니다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."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구조체와 클래스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682179"/>
              </p:ext>
            </p:extLst>
          </p:nvPr>
        </p:nvGraphicFramePr>
        <p:xfrm>
          <a:off x="6345482" y="1057515"/>
          <a:ext cx="2432374" cy="1449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669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구조체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072">
                <a:tc rowSpan="5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Cheese</a:t>
                      </a: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pizza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cheese pizza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size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Large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72825"/>
                  </a:ext>
                </a:extLst>
              </a:tr>
              <a:tr h="236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price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6000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3575"/>
                  </a:ext>
                </a:extLst>
              </a:tr>
              <a:tr h="236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dough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Thin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81135"/>
                  </a:ext>
                </a:extLst>
              </a:tr>
              <a:tr h="236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topping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Corn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98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64B2BF-1110-0D36-8CB5-548359CBD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3074407"/>
            <a:ext cx="2432374" cy="1444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구조체와 클래스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(struct)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추상화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대상의 공통적인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특징을 추출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E73466-E9E0-DF46-6EFE-D7F4E7AE38EA}"/>
              </a:ext>
            </a:extLst>
          </p:cNvPr>
          <p:cNvSpPr txBox="1"/>
          <p:nvPr/>
        </p:nvSpPr>
        <p:spPr>
          <a:xfrm>
            <a:off x="719572" y="1315633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 ACT {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//Account</a:t>
            </a:r>
          </a:p>
          <a:p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int ACTID;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</a:t>
            </a:r>
          </a:p>
          <a:p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pw[5];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</a:t>
            </a:r>
          </a:p>
          <a:p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</a:t>
            </a:r>
            <a:r>
              <a:rPr lang="en-US" altLang="ko-KR" sz="18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r>
              <a:rPr lang="en-US" altLang="ko-KR" sz="1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각각 만들어진 구조체 변수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특징을 저장하는 공간</a:t>
            </a:r>
            <a:endParaRPr lang="en-US" altLang="ko-KR" sz="18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FCEC9BF-AB05-797B-C167-DBEB5D583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136122"/>
              </p:ext>
            </p:extLst>
          </p:nvPr>
        </p:nvGraphicFramePr>
        <p:xfrm>
          <a:off x="719572" y="3069959"/>
          <a:ext cx="2432374" cy="144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375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구조체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16">
                <a:tc rowSpan="4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123-456-789123-456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****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7282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Park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357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balance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1,234,567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8113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686810A-5605-69BD-9A6F-D7FFCD3DF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13" y="3074407"/>
            <a:ext cx="2432374" cy="144458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A4010D9-C74A-CBCE-66E9-506D57A74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37839"/>
              </p:ext>
            </p:extLst>
          </p:nvPr>
        </p:nvGraphicFramePr>
        <p:xfrm>
          <a:off x="3355813" y="3069959"/>
          <a:ext cx="2432374" cy="144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375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구조체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16">
                <a:tc rowSpan="4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123-456-789123-789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****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7282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Kim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357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balance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2,345,678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8113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5199D46-726B-C576-39C3-97DDB2587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54" y="3074407"/>
            <a:ext cx="2432374" cy="144458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5C3FA83-5546-8408-DAF4-39C99918B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632463"/>
              </p:ext>
            </p:extLst>
          </p:nvPr>
        </p:nvGraphicFramePr>
        <p:xfrm>
          <a:off x="5992054" y="3069959"/>
          <a:ext cx="2432374" cy="144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375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구조체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16">
                <a:tc rowSpan="4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123-456-789456-456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****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7282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Lee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357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balance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3,456,789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81135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4F71702-5A71-9FE3-E09D-3459838767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4523435"/>
            <a:ext cx="2432374" cy="144458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AFB688F-23D2-9164-39BB-4A495293D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60797"/>
              </p:ext>
            </p:extLst>
          </p:nvPr>
        </p:nvGraphicFramePr>
        <p:xfrm>
          <a:off x="719572" y="4518987"/>
          <a:ext cx="2432374" cy="144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375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구조체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16">
                <a:tc rowSpan="4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123-456-123123-456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****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7282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Choi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357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balance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4,567,890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8113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54F2223B-00C1-B8F6-AA51-968983857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13" y="4523435"/>
            <a:ext cx="2432374" cy="1444581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43FBD64-59DA-7DB9-D5D8-703C545F5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10999"/>
              </p:ext>
            </p:extLst>
          </p:nvPr>
        </p:nvGraphicFramePr>
        <p:xfrm>
          <a:off x="3355813" y="4518987"/>
          <a:ext cx="2432374" cy="144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375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구조체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16">
                <a:tc rowSpan="4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123-789-789123-456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****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7282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Kang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357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balance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5,678,901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8113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7510AA36-8C79-B840-4A47-992BF07DD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54" y="4523435"/>
            <a:ext cx="2432374" cy="1444581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6473E8A-EFD6-DF87-5573-180B5E2F5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81187"/>
              </p:ext>
            </p:extLst>
          </p:nvPr>
        </p:nvGraphicFramePr>
        <p:xfrm>
          <a:off x="5992054" y="4518987"/>
          <a:ext cx="2432374" cy="144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375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구조체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16">
                <a:tc rowSpan="4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123-456-789789-456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****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7282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Jeong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3575"/>
                  </a:ext>
                </a:extLst>
              </a:tr>
              <a:tr h="245479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balance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6,789,012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8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775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61D261C-3B2F-1683-C6F6-F3EA8808144C}"/>
              </a:ext>
            </a:extLst>
          </p:cNvPr>
          <p:cNvSpPr/>
          <p:nvPr/>
        </p:nvSpPr>
        <p:spPr>
          <a:xfrm>
            <a:off x="359785" y="853968"/>
            <a:ext cx="8424426" cy="16191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4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B33A585-AA4E-CA04-A2DA-31F53D2412E4}"/>
              </a:ext>
            </a:extLst>
          </p:cNvPr>
          <p:cNvSpPr/>
          <p:nvPr/>
        </p:nvSpPr>
        <p:spPr>
          <a:xfrm>
            <a:off x="359785" y="2589102"/>
            <a:ext cx="8424424" cy="36837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구조체와 클래스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E73466-E9E0-DF46-6EFE-D7F4E7AE38EA}"/>
              </a:ext>
            </a:extLst>
          </p:cNvPr>
          <p:cNvSpPr txBox="1"/>
          <p:nvPr/>
        </p:nvSpPr>
        <p:spPr>
          <a:xfrm>
            <a:off x="719570" y="853968"/>
            <a:ext cx="77048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 ACT {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int ACTID;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pw[5];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각각 만들어진 구조체 변수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특징을 저장하는 공간</a:t>
            </a:r>
            <a:endParaRPr lang="en-US" altLang="ko-KR" sz="1600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b="1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ACT&amp; a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</a:t>
            </a:r>
            <a:endParaRPr lang="en-US" altLang="ko-KR" sz="16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a.ACTId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a.name &lt;&lt; "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a.bal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deposit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ACT&amp; a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입금</a:t>
            </a:r>
            <a:endParaRPr lang="en-US" altLang="ko-KR" sz="16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m;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입금금액 입력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a.bal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m;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입금완료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withdraw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ACT&amp; a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출금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m;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출금금액 입력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a.bal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-= m;  </a:t>
            </a: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출금완료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4318B04-DFDA-81FF-8A6D-ACD0057A5AF2}"/>
              </a:ext>
            </a:extLst>
          </p:cNvPr>
          <p:cNvSpPr txBox="1"/>
          <p:nvPr/>
        </p:nvSpPr>
        <p:spPr>
          <a:xfrm>
            <a:off x="719572" y="574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ADT(Abstract data type) : </a:t>
            </a:r>
            <a:r>
              <a:rPr lang="ko-KR" altLang="en-US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구조체의 기능적 측면을 서술하고 구체화 과정</a:t>
            </a:r>
            <a:endParaRPr lang="en-US" altLang="ko-KR" sz="1400" b="1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r"/>
            <a:r>
              <a:rPr lang="ko-KR" altLang="en-US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구조체를 활용할 때 변수의 멤버를 직접 다루지 않고 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ADT</a:t>
            </a:r>
            <a:r>
              <a:rPr lang="ko-KR" altLang="en-US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사용한다</a:t>
            </a:r>
            <a:r>
              <a:rPr lang="en-US" altLang="ko-KR" sz="1400" b="1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400" b="1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05FAF6A-AC7A-72D2-00B3-37EB07D4E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224209"/>
              </p:ext>
            </p:extLst>
          </p:nvPr>
        </p:nvGraphicFramePr>
        <p:xfrm>
          <a:off x="6345482" y="1057159"/>
          <a:ext cx="2432374" cy="1421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070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구조체</a:t>
                      </a:r>
                    </a:p>
                  </a:txBody>
                  <a:tcPr marT="41980" marB="41980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8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T="41564" marB="41564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88">
                <a:tc rowSpan="4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Account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681" marB="25681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938" marB="25938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123-456-789123-456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938" marB="25938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817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938" marB="25938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****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938" marB="25938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772825"/>
                  </a:ext>
                </a:extLst>
              </a:tr>
              <a:tr h="240817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name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938" marB="25938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Park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938" marB="25938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3575"/>
                  </a:ext>
                </a:extLst>
              </a:tr>
              <a:tr h="240817">
                <a:tc vMerge="1"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427" marB="25427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balance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938" marB="25938" anchor="ctr"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1,234,567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50854" marR="50854" marT="25938" marB="25938" anchor="ctr"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8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701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4DCE8A-A2ED-9C2D-A124-4A4A0574BFB0}"/>
              </a:ext>
            </a:extLst>
          </p:cNvPr>
          <p:cNvSpPr/>
          <p:nvPr/>
        </p:nvSpPr>
        <p:spPr>
          <a:xfrm>
            <a:off x="4640239" y="4735425"/>
            <a:ext cx="4143969" cy="11353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E3BF1F-C360-6FC2-C772-FC4703CB966D}"/>
              </a:ext>
            </a:extLst>
          </p:cNvPr>
          <p:cNvSpPr/>
          <p:nvPr/>
        </p:nvSpPr>
        <p:spPr>
          <a:xfrm>
            <a:off x="359783" y="4718225"/>
            <a:ext cx="4230138" cy="11525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40239" y="1370795"/>
            <a:ext cx="4143969" cy="33646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9783" y="1370795"/>
            <a:ext cx="4230138" cy="33646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구조체와 클래스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40381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멤버 변수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ver.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ACT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pw[5];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 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ACT&amp; a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a.ACTId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a.name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deposit(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ACT&amp; a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withdraw(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ACT&amp; a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a.bal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출금완료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ACT act_1 = { 1234, "5678", "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10000 };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deposit(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withdraw(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계좌 정보 출력 함수 호출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565565" y="853968"/>
            <a:ext cx="38588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멤버 변수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ver.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 ACT {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pw[5];            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         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 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deposit()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   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withdraw()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   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출금완료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ACT act_1 = { 1234, "5678", "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10000 };</a:t>
            </a:r>
            <a:endParaRPr lang="ko-KR" altLang="en-US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act_1.showData();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멤버 함수 호출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act_1.deposit();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멤버 함수 호출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act_1.withdraw();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멤버 함수 호출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act_1.showData();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멤버 함수 호출</a:t>
            </a:r>
            <a:endParaRPr lang="en-US" altLang="ko-KR" sz="10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766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BDC0B7-24A7-10B8-355D-59C7B8B2B01E}"/>
              </a:ext>
            </a:extLst>
          </p:cNvPr>
          <p:cNvSpPr/>
          <p:nvPr/>
        </p:nvSpPr>
        <p:spPr>
          <a:xfrm>
            <a:off x="4640239" y="3796148"/>
            <a:ext cx="4143969" cy="25362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6ACDEE-69BE-F12A-A48E-4625FF9FCFE3}"/>
              </a:ext>
            </a:extLst>
          </p:cNvPr>
          <p:cNvSpPr/>
          <p:nvPr/>
        </p:nvSpPr>
        <p:spPr>
          <a:xfrm>
            <a:off x="4640239" y="2737232"/>
            <a:ext cx="4143969" cy="1058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1BFE23-BD63-2DA8-E9CB-727AC6CE9C16}"/>
              </a:ext>
            </a:extLst>
          </p:cNvPr>
          <p:cNvSpPr/>
          <p:nvPr/>
        </p:nvSpPr>
        <p:spPr>
          <a:xfrm>
            <a:off x="4640239" y="1370795"/>
            <a:ext cx="4143969" cy="13694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C93FF8-682C-F229-222F-60358946CFF1}"/>
              </a:ext>
            </a:extLst>
          </p:cNvPr>
          <p:cNvSpPr/>
          <p:nvPr/>
        </p:nvSpPr>
        <p:spPr>
          <a:xfrm>
            <a:off x="359785" y="4711093"/>
            <a:ext cx="4230135" cy="11596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2C6FF1-38C0-C1BB-6644-A7776E7081B5}"/>
              </a:ext>
            </a:extLst>
          </p:cNvPr>
          <p:cNvSpPr/>
          <p:nvPr/>
        </p:nvSpPr>
        <p:spPr>
          <a:xfrm>
            <a:off x="359785" y="1370795"/>
            <a:ext cx="4230135" cy="3340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구조체와 클래스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617912" y="853968"/>
            <a:ext cx="380651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멤버 변수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선언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ver.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b="1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ACT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pw[5];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계좌정보 출력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deposit();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함수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withdraw();//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함수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</a:p>
          <a:p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ACT act_1 = { 1234, "5678", "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10000 };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act_1.showData();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act_1.deposit();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멤버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act_1.withdraw();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멤버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act_1.showData();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함수 호출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ACT::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ACT::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deposit(){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ACT::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withdraw(){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출금완료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39355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멤버 변수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ver.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 ACT {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int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pw[5];            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         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 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name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deposit()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int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   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void withdraw()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int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   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출금완료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ACT act_1 = { 1234, "5678", "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10000 };</a:t>
            </a:r>
            <a:endParaRPr lang="ko-KR" altLang="en-US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act_1.showData();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멤버 함수 호출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act_1.deposit();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멤버 함수 호출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act_1.withdraw();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멤버 함수 호출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act_1.showData();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멤버 함수 호출</a:t>
            </a:r>
            <a:endParaRPr lang="en-US" altLang="ko-KR" sz="10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4676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2A78564-1AAF-5336-BFAF-FCE497511CD1}"/>
              </a:ext>
            </a:extLst>
          </p:cNvPr>
          <p:cNvSpPr/>
          <p:nvPr/>
        </p:nvSpPr>
        <p:spPr>
          <a:xfrm>
            <a:off x="4640239" y="4386340"/>
            <a:ext cx="4163393" cy="19460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10F6C8-A8C4-915C-5A34-CF0F9CE244F5}"/>
              </a:ext>
            </a:extLst>
          </p:cNvPr>
          <p:cNvSpPr/>
          <p:nvPr/>
        </p:nvSpPr>
        <p:spPr>
          <a:xfrm>
            <a:off x="4640239" y="3176676"/>
            <a:ext cx="4163393" cy="1209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E7F8A1-485F-C9B8-ECCA-F9D039428EF8}"/>
              </a:ext>
            </a:extLst>
          </p:cNvPr>
          <p:cNvSpPr/>
          <p:nvPr/>
        </p:nvSpPr>
        <p:spPr>
          <a:xfrm>
            <a:off x="4640239" y="1370795"/>
            <a:ext cx="4163393" cy="18058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756014-AB66-56B3-744B-915A8D67123D}"/>
              </a:ext>
            </a:extLst>
          </p:cNvPr>
          <p:cNvSpPr/>
          <p:nvPr/>
        </p:nvSpPr>
        <p:spPr>
          <a:xfrm>
            <a:off x="359785" y="3812733"/>
            <a:ext cx="4230135" cy="2519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F458C2-BE30-F8A3-1049-9E9CAF089934}"/>
              </a:ext>
            </a:extLst>
          </p:cNvPr>
          <p:cNvSpPr/>
          <p:nvPr/>
        </p:nvSpPr>
        <p:spPr>
          <a:xfrm>
            <a:off x="359785" y="2739456"/>
            <a:ext cx="4230135" cy="10709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6F306-9252-2AFF-C941-4184D17461B0}"/>
              </a:ext>
            </a:extLst>
          </p:cNvPr>
          <p:cNvSpPr/>
          <p:nvPr/>
        </p:nvSpPr>
        <p:spPr>
          <a:xfrm>
            <a:off x="359785" y="1370795"/>
            <a:ext cx="4230135" cy="13686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구조체와 클래스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384133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구조체 멤버 변수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선언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ver.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struct ACT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int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pw[5];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계좌정보 출력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deposit(); 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함수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withdraw();//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함수 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</a:p>
          <a:p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ACT act_1 = { 1234, "5678", "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10000 };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act_1.showData();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act_1.deposit();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멤버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act_1.withdraw();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멤버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act_1.showData();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함수 호출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ACT::</a:t>
            </a:r>
            <a:r>
              <a:rPr lang="en-US" altLang="ko-KR" sz="10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ACT::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deposit(){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int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ACT::</a:t>
            </a:r>
            <a:r>
              <a:rPr lang="en-US" altLang="ko-KR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withdraw(){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int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출금금액 입력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-= m;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출금완료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602517" y="853968"/>
            <a:ext cx="3821911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//class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선언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ver. +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접근제어지시자</a:t>
            </a:r>
            <a:endParaRPr lang="en-US" altLang="ko-KR" sz="10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ACT {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  <a:r>
              <a:rPr lang="en-US" altLang="ko-KR" sz="10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0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선언된 클래스 내에서만 접근허용</a:t>
            </a:r>
            <a:endParaRPr lang="en-US" altLang="ko-KR" sz="10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pw[5];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              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en-US" altLang="ko-KR" sz="10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</a:t>
            </a:r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  <a:r>
              <a:rPr lang="en-US" altLang="ko-KR" sz="10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0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어디서든 접근허용</a:t>
            </a:r>
            <a:endParaRPr lang="en-US" altLang="ko-KR" sz="10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Init_act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 _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char* _PW, char* _NAME, int _BAL);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계좌정보 출력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deposit();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함수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withdraw();//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함수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</a:p>
          <a:p>
            <a:r>
              <a:rPr lang="en-US" altLang="ko-KR" sz="10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ACT act_1;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act_1.Init_act(1234, (char*)"5678", (char*)"</a:t>
            </a:r>
            <a:r>
              <a:rPr lang="en-US" altLang="ko-KR" sz="10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chris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", 10000);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act_1.showData();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act_1.deposit();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멤버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act_1.withdraw();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멤버 함수 호출</a:t>
            </a:r>
          </a:p>
          <a:p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act_1.showData(); //</a:t>
            </a:r>
            <a:r>
              <a:rPr lang="ko-KR" altLang="en-US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 함수 호출</a:t>
            </a:r>
          </a:p>
          <a:p>
            <a:r>
              <a:rPr lang="en-US" altLang="ko-KR" sz="10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Init_act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 _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char* _PW, char* _NAME, int _BAL)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_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(pw,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(_PW) + 1, _PW);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(_NAME) + 1, _NAME);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_BAL;}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ACT::deposit()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m;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입금금액 입력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+= m;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입금완료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ACT::withdraw()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m;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출금금액 입력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m;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-= m;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"\t\t" &lt;&lt; m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출금완료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.\n";}</a:t>
            </a:r>
          </a:p>
        </p:txBody>
      </p:sp>
    </p:spTree>
    <p:extLst>
      <p:ext uri="{BB962C8B-B14F-4D97-AF65-F5344CB8AC3E}">
        <p14:creationId xmlns:p14="http://schemas.microsoft.com/office/powerpoint/2010/main" val="4259023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Day01 - 2.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객체를 이용한 입출력</a:t>
            </a:r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2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 입력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버퍼의 공백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space bar, tap, enter 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전까지 값들을 변수로 대입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 (Enter key)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버퍼에 남김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변수로 입력을 실패 할 경우 변수 값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failbit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1</a:t>
            </a:r>
          </a:p>
          <a:p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while(</a:t>
            </a:r>
            <a:r>
              <a:rPr lang="en-US" altLang="ko-KR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getchar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객체 초기화 함수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 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객체 실패의 경우 초기화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while (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   //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버퍼 비우기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비워진 경우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Enter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공백문자 포함하는 문자열 입력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cin.getline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이름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칸수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종결문자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생략 가능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띄어쓰기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포함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 (Enter key)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까지 변수로 전달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키를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\0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변경해 저장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\0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문자열 끝을 알리는 기호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종결문자 전까지 입력 받음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Hello World!(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 :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Enter)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 Hello World!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Wingdings" panose="05000000000000000000" pitchFamily="2" charset="2"/>
              </a:rPr>
              <a:t>\0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807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클래스와 객체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</a:t>
            </a:r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(class) </a:t>
            </a:r>
            <a:r>
              <a:rPr lang="en-US" altLang="ko-KR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2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추상화</a:t>
            </a:r>
            <a:endParaRPr lang="en-US" altLang="ko-KR" sz="2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코드로 구체화 할 대상의 추상화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변수와 멤버 함수의 그룹화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멤버의 분류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접근제어지시자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en-US" altLang="ko-KR" sz="1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private, </a:t>
            </a:r>
            <a:r>
              <a:rPr lang="en-US" altLang="ko-KR" sz="18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protected, </a:t>
            </a:r>
            <a:r>
              <a:rPr lang="en-US" altLang="ko-KR" sz="18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(struct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 멤버 분류 </a:t>
            </a:r>
            <a:r>
              <a:rPr lang="en-US" altLang="ko-KR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public, class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기본 멤버 분류 </a:t>
            </a:r>
            <a:r>
              <a:rPr lang="en-US" altLang="ko-KR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E941B9-C3C9-5FFB-8720-0B531D9904FF}"/>
              </a:ext>
            </a:extLst>
          </p:cNvPr>
          <p:cNvGrpSpPr/>
          <p:nvPr/>
        </p:nvGrpSpPr>
        <p:grpSpPr>
          <a:xfrm>
            <a:off x="376944" y="2592200"/>
            <a:ext cx="8390112" cy="3693319"/>
            <a:chOff x="719572" y="2592200"/>
            <a:chExt cx="8390112" cy="3693319"/>
          </a:xfrm>
        </p:grpSpPr>
        <p:sp>
          <p:nvSpPr>
            <p:cNvPr id="2" name="직사각형 1"/>
            <p:cNvSpPr/>
            <p:nvPr/>
          </p:nvSpPr>
          <p:spPr>
            <a:xfrm>
              <a:off x="2844988" y="2592200"/>
              <a:ext cx="6264696" cy="36933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예시</a:t>
              </a:r>
              <a:endPara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</a:t>
              </a:r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ACT</a:t>
              </a:r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{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private:</a:t>
              </a:r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//</a:t>
              </a:r>
              <a:r>
                <a:rPr lang="ko-KR" altLang="en-US" dirty="0">
                  <a:solidFill>
                    <a:srgbClr val="00B05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선언된 클래스 내에서만 접근허용</a:t>
              </a:r>
              <a:endPara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int </a:t>
              </a:r>
              <a:r>
                <a:rPr lang="en-US" altLang="ko-KR" dirty="0" err="1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ACTId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; </a:t>
              </a:r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//</a:t>
              </a:r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계좌번호</a:t>
              </a:r>
            </a:p>
            <a:p>
              <a:r>
                <a:rPr lang="ko-KR" altLang="en-US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 pw[5]; </a:t>
              </a:r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//</a:t>
              </a:r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비밀번호</a:t>
              </a:r>
            </a:p>
            <a:p>
              <a:r>
                <a:rPr lang="ko-KR" altLang="en-US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 name[20]; </a:t>
              </a:r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//</a:t>
              </a:r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이름</a:t>
              </a:r>
            </a:p>
            <a:p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int </a:t>
              </a:r>
              <a:r>
                <a:rPr lang="en-US" altLang="ko-KR" dirty="0" err="1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bal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; </a:t>
              </a:r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//</a:t>
              </a:r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잔액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public:</a:t>
              </a:r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// </a:t>
              </a:r>
              <a:r>
                <a:rPr lang="ko-KR" altLang="en-US" dirty="0">
                  <a:solidFill>
                    <a:srgbClr val="00B05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어디서든 접근허용</a:t>
              </a:r>
              <a:endPara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void </a:t>
              </a:r>
              <a:r>
                <a:rPr lang="en-US" altLang="ko-KR" dirty="0" err="1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Init_act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(int </a:t>
              </a:r>
              <a:r>
                <a:rPr lang="en-US" altLang="ko-KR" dirty="0" err="1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actid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 char* pw, char* name, int </a:t>
              </a:r>
              <a:r>
                <a:rPr lang="en-US" altLang="ko-KR" dirty="0" err="1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bal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);</a:t>
              </a:r>
            </a:p>
            <a:p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void </a:t>
              </a:r>
              <a:r>
                <a:rPr lang="en-US" altLang="ko-KR" dirty="0" err="1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showData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(); </a:t>
              </a:r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//</a:t>
              </a:r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계좌 정보 출력</a:t>
              </a:r>
            </a:p>
            <a:p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void deposit(); </a:t>
              </a:r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//</a:t>
              </a:r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계좌 입금</a:t>
              </a:r>
            </a:p>
            <a:p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void withdraw();</a:t>
              </a:r>
              <a:r>
                <a:rPr lang="en-US" altLang="ko-KR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//</a:t>
              </a:r>
              <a:r>
                <a:rPr lang="ko-KR" altLang="en-US" dirty="0">
                  <a:solidFill>
                    <a:srgbClr val="00B05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계좌 출금</a:t>
              </a:r>
            </a:p>
            <a:p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};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D1477ED-B1B6-0F30-E75D-B3406D054F3A}"/>
                </a:ext>
              </a:extLst>
            </p:cNvPr>
            <p:cNvSpPr/>
            <p:nvPr/>
          </p:nvSpPr>
          <p:spPr>
            <a:xfrm>
              <a:off x="719572" y="2592200"/>
              <a:ext cx="2124236" cy="36933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형식</a:t>
              </a:r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</a:t>
              </a:r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선언 </a:t>
              </a:r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&amp; </a:t>
              </a:r>
              <a:r>
                <a:rPr lang="ko-KR" altLang="en-US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정의</a:t>
              </a:r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)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</a:t>
              </a:r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ko-KR" altLang="en-US" dirty="0">
                  <a:solidFill>
                    <a:srgbClr val="7030A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클래스명</a:t>
              </a:r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{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private:</a:t>
              </a:r>
            </a:p>
            <a:p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ko-KR" altLang="en-US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변수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1;</a:t>
              </a:r>
            </a:p>
            <a:p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ko-KR" altLang="en-US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변수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2;</a:t>
              </a:r>
            </a:p>
            <a:p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…;</a:t>
              </a:r>
            </a:p>
            <a:p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protected:</a:t>
              </a:r>
            </a:p>
            <a:p>
              <a:r>
                <a:rPr lang="en-US" altLang="ko-KR" dirty="0">
                  <a:solidFill>
                    <a:srgbClr val="FF0000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public:</a:t>
              </a:r>
            </a:p>
            <a:p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ko-KR" altLang="en-US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변수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3;</a:t>
              </a:r>
            </a:p>
            <a:p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ko-KR" altLang="en-US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변수 연산 함수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1;</a:t>
              </a:r>
            </a:p>
            <a:p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ko-KR" altLang="en-US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변수 연산 함수</a:t>
              </a:r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2;</a:t>
              </a:r>
            </a:p>
            <a:p>
              <a:r>
                <a:rPr lang="en-US" altLang="ko-KR" dirty="0">
                  <a:solidFill>
                    <a:srgbClr val="090FFF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…;</a:t>
              </a:r>
            </a:p>
            <a:p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253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F58AD4-D59D-C628-9138-A74B04C8EF69}"/>
              </a:ext>
            </a:extLst>
          </p:cNvPr>
          <p:cNvGrpSpPr/>
          <p:nvPr/>
        </p:nvGrpSpPr>
        <p:grpSpPr>
          <a:xfrm>
            <a:off x="4422333" y="3220544"/>
            <a:ext cx="3891924" cy="573620"/>
            <a:chOff x="4422333" y="3506975"/>
            <a:chExt cx="3891924" cy="5736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57F9F7-E5A1-4BF3-F6C1-D4EB7EB44EE2}"/>
                </a:ext>
              </a:extLst>
            </p:cNvPr>
            <p:cNvSpPr/>
            <p:nvPr/>
          </p:nvSpPr>
          <p:spPr>
            <a:xfrm>
              <a:off x="4422333" y="3813606"/>
              <a:ext cx="1395060" cy="26698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37967F6-FF8C-3E26-1AFE-974FA3A2E320}"/>
                </a:ext>
              </a:extLst>
            </p:cNvPr>
            <p:cNvSpPr/>
            <p:nvPr/>
          </p:nvSpPr>
          <p:spPr>
            <a:xfrm>
              <a:off x="4422333" y="3506975"/>
              <a:ext cx="537855" cy="3068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6795A2-1B08-CD50-10A5-ED888746BA55}"/>
                </a:ext>
              </a:extLst>
            </p:cNvPr>
            <p:cNvSpPr/>
            <p:nvPr/>
          </p:nvSpPr>
          <p:spPr>
            <a:xfrm>
              <a:off x="5807620" y="3813606"/>
              <a:ext cx="2506637" cy="2669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892D25-D06A-DADF-6F1B-0FD0B9A87A01}"/>
                </a:ext>
              </a:extLst>
            </p:cNvPr>
            <p:cNvSpPr/>
            <p:nvPr/>
          </p:nvSpPr>
          <p:spPr>
            <a:xfrm>
              <a:off x="4956516" y="3506975"/>
              <a:ext cx="2521110" cy="30689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A1F09C-9B0E-A610-62DD-BDDA4687FBFB}"/>
              </a:ext>
            </a:extLst>
          </p:cNvPr>
          <p:cNvGrpSpPr/>
          <p:nvPr/>
        </p:nvGrpSpPr>
        <p:grpSpPr>
          <a:xfrm>
            <a:off x="1040280" y="2266992"/>
            <a:ext cx="6057895" cy="602381"/>
            <a:chOff x="1040280" y="2537608"/>
            <a:chExt cx="6057895" cy="60238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6C0EFB-E610-1A16-42FC-A64CC966C416}"/>
                </a:ext>
              </a:extLst>
            </p:cNvPr>
            <p:cNvSpPr/>
            <p:nvPr/>
          </p:nvSpPr>
          <p:spPr>
            <a:xfrm>
              <a:off x="1041481" y="2842118"/>
              <a:ext cx="866223" cy="29787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C51378-ED76-D8B3-2C0F-EF6EE69620C7}"/>
                </a:ext>
              </a:extLst>
            </p:cNvPr>
            <p:cNvSpPr/>
            <p:nvPr/>
          </p:nvSpPr>
          <p:spPr>
            <a:xfrm>
              <a:off x="1040280" y="2537608"/>
              <a:ext cx="2269227" cy="4044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4EA8863-8FB5-D673-D9C6-7FFE645997F3}"/>
                </a:ext>
              </a:extLst>
            </p:cNvPr>
            <p:cNvSpPr/>
            <p:nvPr/>
          </p:nvSpPr>
          <p:spPr>
            <a:xfrm>
              <a:off x="1800434" y="2842118"/>
              <a:ext cx="5297741" cy="2978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20BC5F-ADE9-8FF1-08A7-9A27A400005D}"/>
                </a:ext>
              </a:extLst>
            </p:cNvPr>
            <p:cNvSpPr/>
            <p:nvPr/>
          </p:nvSpPr>
          <p:spPr>
            <a:xfrm>
              <a:off x="3306920" y="2537608"/>
              <a:ext cx="2638625" cy="40443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Day05 - 2. OOP (Object Oriented Programming)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객체지향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패러다임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프로그래밍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세상의 모든 대상을 객체로 바라보는 사고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현실에 존재하는 모든 대상을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상태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행위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정의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클래스로 구현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코드로 구체화 할 대상의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상태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특징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값은 </a:t>
            </a:r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저장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코드로 구체화 할 대상의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기능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행위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    </a:t>
            </a:r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(method)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구현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선언된 클래스로 변수를 만들면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이를 하나의 객체를 표현할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자료형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(class,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객체형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인스턴스 변수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b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sz="19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   </a:t>
            </a:r>
            <a:r>
              <a:rPr lang="en-US" altLang="ko-KR" sz="19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AC1</a:t>
            </a:r>
            <a:r>
              <a:rPr lang="en-US" altLang="ko-KR" sz="19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</a:t>
            </a:r>
            <a:r>
              <a:rPr lang="ko-KR" altLang="en-US" sz="20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sz="20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1*/</a:t>
            </a:r>
            <a:r>
              <a:rPr lang="en-US" altLang="ko-KR" sz="1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AC2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1*/</a:t>
            </a:r>
            <a:r>
              <a:rPr lang="en-US" altLang="ko-KR" sz="19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AC3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/*</a:t>
            </a:r>
            <a:r>
              <a:rPr lang="ko-KR" altLang="en-US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sz="18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1*/</a:t>
            </a:r>
            <a:r>
              <a:rPr lang="en-US" altLang="ko-KR" sz="18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endParaRPr lang="en-US" altLang="ko-KR" sz="1900" dirty="0">
              <a:solidFill>
                <a:srgbClr val="090F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55977" y="2901416"/>
            <a:ext cx="40684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AC1, AC2;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 * </a:t>
            </a:r>
            <a:r>
              <a:rPr lang="en-US" altLang="ko-KR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pAC1 = new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</a:t>
            </a:r>
            <a:r>
              <a:rPr lang="en-US" altLang="ko-KR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9572" y="2901416"/>
            <a:ext cx="3636405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ACT {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</a:t>
            </a:r>
            <a:r>
              <a:rPr lang="en-US" altLang="ko-KR" sz="14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  <a:endParaRPr lang="en-US" altLang="ko-KR" sz="1400" b="1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선언된 클래스 내에서만 접근허용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pw[5];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name[20];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bal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</a:t>
            </a:r>
            <a:r>
              <a:rPr lang="en-US" altLang="ko-KR" sz="14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어디서든 접근허용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Init_act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 _</a:t>
            </a:r>
            <a:r>
              <a:rPr lang="en-US" altLang="ko-KR" sz="12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actid</a:t>
            </a:r>
            <a:r>
              <a:rPr lang="en-US" altLang="ko-KR" sz="12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char* _PW, char* _NAME, int _BAL);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deposit(); //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함수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withdraw();//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함수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</a:t>
            </a:r>
          </a:p>
          <a:p>
            <a:r>
              <a:rPr lang="en-US" altLang="ko-KR" sz="1400" b="1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41E20AB-EF90-4B3A-9CF5-7A012A8E499D}"/>
              </a:ext>
            </a:extLst>
          </p:cNvPr>
          <p:cNvGrpSpPr/>
          <p:nvPr/>
        </p:nvGrpSpPr>
        <p:grpSpPr>
          <a:xfrm>
            <a:off x="5025819" y="3783802"/>
            <a:ext cx="2642526" cy="2092457"/>
            <a:chOff x="5025819" y="4685787"/>
            <a:chExt cx="2642526" cy="2092457"/>
          </a:xfrm>
        </p:grpSpPr>
        <p:pic>
          <p:nvPicPr>
            <p:cNvPr id="1026" name="Picture 2" descr="스마일배송 - 붕어빵기계;붕어빵틀 검색결과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1" b="26773"/>
            <a:stretch/>
          </p:blipFill>
          <p:spPr bwMode="auto">
            <a:xfrm>
              <a:off x="5112061" y="4685787"/>
              <a:ext cx="2556284" cy="209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9FFA4C-5362-3220-3C7C-00B65A43E651}"/>
                </a:ext>
              </a:extLst>
            </p:cNvPr>
            <p:cNvSpPr/>
            <p:nvPr/>
          </p:nvSpPr>
          <p:spPr>
            <a:xfrm>
              <a:off x="5053115" y="5690959"/>
              <a:ext cx="1404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object1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2BEA30-69BD-CA1E-4AA7-CE68DA53C484}"/>
                </a:ext>
              </a:extLst>
            </p:cNvPr>
            <p:cNvSpPr/>
            <p:nvPr/>
          </p:nvSpPr>
          <p:spPr>
            <a:xfrm>
              <a:off x="5025819" y="6178208"/>
              <a:ext cx="1404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object2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08705B-8694-F105-4A60-83B86AB379C0}"/>
                </a:ext>
              </a:extLst>
            </p:cNvPr>
            <p:cNvSpPr/>
            <p:nvPr/>
          </p:nvSpPr>
          <p:spPr>
            <a:xfrm>
              <a:off x="5986489" y="5239785"/>
              <a:ext cx="1404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Class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AE12C4-649F-1B87-9927-288AD9A139A9}"/>
              </a:ext>
            </a:extLst>
          </p:cNvPr>
          <p:cNvSpPr/>
          <p:nvPr/>
        </p:nvSpPr>
        <p:spPr>
          <a:xfrm>
            <a:off x="4355977" y="5808019"/>
            <a:ext cx="4068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객체를 만들어 내는 틀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클래스에서 만들어진 대상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6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Day05 - 1.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 멤버의 접근제어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private: </a:t>
            </a:r>
            <a:r>
              <a:rPr lang="ko-KR" altLang="en-US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선언된 클래스 내에서만 접근허용</a:t>
            </a:r>
            <a:endParaRPr lang="en-US" altLang="ko-KR" dirty="0">
              <a:solidFill>
                <a:srgbClr val="090F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Protected: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선언된 클래스에서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~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파생클래스까지 접근허용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 관계 적용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public: </a:t>
            </a:r>
            <a:r>
              <a:rPr lang="ko-KR" altLang="en-US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어디서든 접근허용</a:t>
            </a:r>
            <a:endParaRPr lang="en-US" altLang="ko-KR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1760" y="1785343"/>
            <a:ext cx="6012668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std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private: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x, y; //x</a:t>
            </a:r>
            <a:r>
              <a:rPr lang="ko-KR" altLang="en-US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좌표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y</a:t>
            </a:r>
            <a:r>
              <a:rPr lang="ko-KR" altLang="en-US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좌표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public:</a:t>
            </a:r>
          </a:p>
          <a:p>
            <a:r>
              <a:rPr lang="en-US" altLang="ko-KR" sz="1100" b="1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Class </a:t>
            </a:r>
            <a:r>
              <a:rPr lang="ko-KR" altLang="en-US" sz="1100" b="1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사용자가 멤버 변수를 예상치 못한 값으로 덮어쓰지 못하게 막는다</a:t>
            </a:r>
            <a:r>
              <a:rPr lang="en-US" altLang="ko-KR" sz="1100" b="1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100" b="1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은닉 </a:t>
            </a:r>
            <a:r>
              <a:rPr lang="en-US" altLang="ko-KR" sz="1100" b="1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</a:t>
            </a:r>
            <a:r>
              <a:rPr lang="ko-KR" altLang="en-US" sz="1100" b="1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보호</a:t>
            </a:r>
            <a:endParaRPr lang="en-US" altLang="ko-KR" sz="1100" b="1" dirty="0">
              <a:solidFill>
                <a:srgbClr val="00B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init_pos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int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x_pos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int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y_pos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) </a:t>
            </a:r>
            <a:r>
              <a:rPr lang="es-E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</a:t>
            </a:r>
          </a:p>
          <a:p>
            <a:r>
              <a:rPr lang="es-E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(x_pos &gt; 0) ? (x = x_pos) : (x = 0);</a:t>
            </a:r>
          </a:p>
          <a:p>
            <a:r>
              <a:rPr lang="es-E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(y_pos &gt; 0) ? (y = y_pos) : (y = 0);</a:t>
            </a:r>
          </a:p>
          <a:p>
            <a:r>
              <a:rPr lang="es-E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}</a:t>
            </a:r>
            <a:endParaRPr lang="es-ES" altLang="ko-KR" sz="1400" b="1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set_x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x_pos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 (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x_pos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0) ? (x =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x_pos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(x = 0); }</a:t>
            </a:r>
          </a:p>
          <a:p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set_y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(int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y_pos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es-E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 (y_pos &gt; 0) ? (y = y_pos) : (y = 0); }</a:t>
            </a:r>
          </a:p>
          <a:p>
            <a:r>
              <a:rPr lang="es-E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int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get_x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 return x; }</a:t>
            </a:r>
          </a:p>
          <a:p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int </a:t>
            </a:r>
            <a:r>
              <a:rPr lang="en-US" altLang="ko-KR" sz="1400" dirty="0" err="1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get_y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 return y; }</a:t>
            </a:r>
            <a:endParaRPr lang="en-US" altLang="ko-KR" sz="1400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 main() {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point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p1, p2;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p1.x = 5 , p1.y = 5; private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접근 불가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p1.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init_pos(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-5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5)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p2.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set_x(7)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p2.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set_y(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-7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private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멤버 초기화</a:t>
            </a:r>
          </a:p>
          <a:p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p1.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get_x()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 , " &lt;&lt;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p1.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get_y()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&lt;&lt;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cout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p2.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get_x()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&lt;&lt; " , " &lt;&lt;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p2.</a:t>
            </a:r>
            <a:r>
              <a:rPr lang="en-US" altLang="ko-KR" sz="1400" dirty="0">
                <a:solidFill>
                  <a:srgbClr val="090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get_y()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&lt;&lt;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endl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1785343"/>
            <a:ext cx="16921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//class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형식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class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클래스명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{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private: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변수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함수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1();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…;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protected: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public: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변수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2;</a:t>
            </a:r>
          </a:p>
          <a:p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멤버 함수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2();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멤버 함수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3();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…;</a:t>
            </a:r>
          </a:p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714511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Day05 - 3. Encapsulation &amp; Information hiding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캡슐화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Encapsulation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기능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(ADT)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모두 하나의 클래스에서 포함하는 구성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객체와 관련된 속성과 기능을 하나의 클래스에서 모두 다룬다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 + Functions = Class ( = Encapsulation 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접근제어 지시자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 :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선언된 클래스 내부에서만 접근 허용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은닉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protected :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선언된 클래스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~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파생클래스까지 접근허용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상속 관계 적용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 :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사용자에게 제공할 속성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(data, function)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정보은닉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Information hiding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분류는 선언된 클래스 내에서만 접근 가능하다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외부에서 멤버가 존재하는지 확인할 수 없다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은닉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data, functions )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캡슐화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정보 은닉의 목적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보호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 protection) :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외부로부터 클래스에 정의된 정보들을 보호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은닉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 hiding) :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저장 공간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내부의 실행 과정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함수를 숨긴다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객체가 제공하는 속성과 기능만 이용할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값을 저장한 멤버를 은닉해 외부에서 쉽게 다른 값으로 변경 할 수 없다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외부에서 멤버 변수를 변경하려면 함수를 통해서 변경할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함수안에서는 제한된 범위안의 값만 사용하도록 구현한다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예외처리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0722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도형 그리기 코드 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figure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float width, height;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폭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가로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높이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세로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shape;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모양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매개변수로 멤버 변수 초기화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Setfigure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(float _width, float _height, char* _shape);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print_rectangular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사각형 그리기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print_right_triangle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 직각 삼각형 그리기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print_left_triangle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왼쪽 직각 삼각형 그리기</a:t>
            </a: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print_isosceles_triangle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이등변 삼각형 그리기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figure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폭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높이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모양 입력 받기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입력한 값으로 각각의 멤버 변수를 초기화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사각형 그리기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 직각 삼각형 그리기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왼쪽 직각 삼각형 그리기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이등변 삼각형 그리기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6059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442987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cmath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endParaRPr lang="en-US" altLang="ko-KR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figure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float width, height; //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폭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가로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),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높이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세로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shape;//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모양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매개변수로 멤버 변수 초기화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Setfigure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(float _width, float _height, char* _shape);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print_rectangular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사각형 그리기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print_right_triangle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 직각 삼각형 그리기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print_left_triangle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왼쪽 직각 삼각형 그리기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print_isosceles_triangle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이등변 삼각형 그리기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figure::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Setfigure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(float _width, float _height, char* _shape)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width = _width;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height = _height;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shape = _shape;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figure::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print_rectangular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(int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height;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(int j = 0; j &lt; width;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j++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shape;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figure::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print_right_triangle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(int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&lt;= height;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(int j = 0; j &lt; (width - ceil(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(height / width)));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j++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(int j = 0; j &lt;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(height / width));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j++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shape;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figure::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print_left_triangle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(int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&lt;= height;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(int j = 0; j &lt;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(height / width));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j++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shape;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figure::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print_isosceles_triangle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(int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&lt;= height;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(int j = 0; j &lt; ceil((width / 2 - ceil(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(height / width) / 2)));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j++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(int j = 0; j &lt; 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(height / width) / 2);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j++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shape;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(int j = 0; j 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trunc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(height / width) / 2.0001);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j++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shape;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main(void) {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폭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가로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float width;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width;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높이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세로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 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float height;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height;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출력 모양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shape[10];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shape;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figure t; //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도형 클래스</a:t>
            </a:r>
          </a:p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t.Setfigure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(width, height, shape);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t.print_rectangular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t.print_right_triangle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t.print_left_triangle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t.print_isosceles_triangle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33431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1961544"/>
            <a:ext cx="770485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rectangle Class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point {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x, y;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//x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y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int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x, y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초기화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x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읽기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y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읽기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set_x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x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쓰기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y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쓰기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rectangle {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왼쪽 상단 좌표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 하단 좌표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init_rectangle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(point p1, point p2);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점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(p1, p2)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show_rectangle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점 사이 사각형 그리기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CFA20-C55A-4093-893D-FF0264CE118C}"/>
                  </a:ext>
                </a:extLst>
              </p:cNvPr>
              <p:cNvSpPr txBox="1"/>
              <p:nvPr/>
            </p:nvSpPr>
            <p:spPr>
              <a:xfrm>
                <a:off x="719572" y="853968"/>
                <a:ext cx="7704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[ 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콘솔창에 두 점을 기준으로 좌표평면에서 사각형 그리기 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]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point 1 ( X , Y ) 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입력 받기</a:t>
                </a:r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// ( 0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50 , 0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Y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50 )</a:t>
                </a:r>
                <a:endPara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marL="342900" indent="-342900">
                  <a:buFontTx/>
                  <a:buAutoNum type="arabicPeriod"/>
                </a:pP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point 2 ( X , Y ) 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입력 받기</a:t>
                </a:r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// ( 0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50 , 0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Y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50 )</a:t>
                </a:r>
                <a:endPara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1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사분면에 점 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1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과 점 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2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를 모서리로 가진 사격형 내부 면적 채우기</a:t>
                </a:r>
                <a:endPara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CFA20-C55A-4093-893D-FF0264CE1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853968"/>
                <a:ext cx="7704856" cy="1200329"/>
              </a:xfrm>
              <a:prstGeom prst="rect">
                <a:avLst/>
              </a:prstGeom>
              <a:blipFill>
                <a:blip r:embed="rId3"/>
                <a:stretch>
                  <a:fillRect l="-791" t="-2538" b="-86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DB397B-70DD-B234-1971-22714E472CDB}"/>
              </a:ext>
            </a:extLst>
          </p:cNvPr>
          <p:cNvGrpSpPr/>
          <p:nvPr/>
        </p:nvGrpSpPr>
        <p:grpSpPr>
          <a:xfrm>
            <a:off x="3707904" y="1916832"/>
            <a:ext cx="4688598" cy="3137003"/>
            <a:chOff x="3896496" y="2200142"/>
            <a:chExt cx="4688598" cy="3137003"/>
          </a:xfrm>
        </p:grpSpPr>
        <p:sp>
          <p:nvSpPr>
            <p:cNvPr id="2" name="직사각형 1"/>
            <p:cNvSpPr/>
            <p:nvPr/>
          </p:nvSpPr>
          <p:spPr>
            <a:xfrm>
              <a:off x="5562410" y="3246030"/>
              <a:ext cx="1728192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CFA20-C55A-4093-893D-FF0264CE118C}"/>
                </a:ext>
              </a:extLst>
            </p:cNvPr>
            <p:cNvSpPr txBox="1"/>
            <p:nvPr/>
          </p:nvSpPr>
          <p:spPr>
            <a:xfrm>
              <a:off x="4578118" y="2816593"/>
              <a:ext cx="1990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point 1 ( X , Y 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DCFA20-C55A-4093-893D-FF0264CE118C}"/>
                </a:ext>
              </a:extLst>
            </p:cNvPr>
            <p:cNvSpPr txBox="1"/>
            <p:nvPr/>
          </p:nvSpPr>
          <p:spPr>
            <a:xfrm>
              <a:off x="6287591" y="4336419"/>
              <a:ext cx="1990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point 2 ( X , Y )</a:t>
              </a:r>
            </a:p>
          </p:txBody>
        </p:sp>
        <p:sp>
          <p:nvSpPr>
            <p:cNvPr id="3" name="타원 2"/>
            <p:cNvSpPr/>
            <p:nvPr/>
          </p:nvSpPr>
          <p:spPr>
            <a:xfrm>
              <a:off x="5501552" y="3185924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7211025" y="4247754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F5DC1B7-2AF7-711E-092A-7CA2466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2650163"/>
              <a:ext cx="0" cy="2317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DDB1D6B-2B0A-662D-4579-CD24FFDC9E7A}"/>
                </a:ext>
              </a:extLst>
            </p:cNvPr>
            <p:cNvCxnSpPr>
              <a:cxnSpLocks/>
            </p:cNvCxnSpPr>
            <p:nvPr/>
          </p:nvCxnSpPr>
          <p:spPr>
            <a:xfrm>
              <a:off x="4421714" y="4967813"/>
              <a:ext cx="37109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55793-93EB-E260-8C37-082D4640E5AC}"/>
                </a:ext>
              </a:extLst>
            </p:cNvPr>
            <p:cNvSpPr txBox="1"/>
            <p:nvPr/>
          </p:nvSpPr>
          <p:spPr>
            <a:xfrm>
              <a:off x="3896496" y="4967813"/>
              <a:ext cx="767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01D819-D85F-DB76-A3C1-4EFC4E420C0D}"/>
                </a:ext>
              </a:extLst>
            </p:cNvPr>
            <p:cNvSpPr txBox="1"/>
            <p:nvPr/>
          </p:nvSpPr>
          <p:spPr>
            <a:xfrm>
              <a:off x="7817522" y="4967813"/>
              <a:ext cx="767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~50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0CF066-2B4A-CC61-4D90-FB9C8591C432}"/>
                </a:ext>
              </a:extLst>
            </p:cNvPr>
            <p:cNvSpPr txBox="1"/>
            <p:nvPr/>
          </p:nvSpPr>
          <p:spPr>
            <a:xfrm rot="16200000">
              <a:off x="3859532" y="2399262"/>
              <a:ext cx="767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~50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B7D8544-4222-34B9-019F-E79B77B534C4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2650163"/>
              <a:ext cx="37047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848FA5C-D988-62CA-D282-A2C5CC2FA4E9}"/>
                </a:ext>
              </a:extLst>
            </p:cNvPr>
            <p:cNvCxnSpPr>
              <a:cxnSpLocks/>
            </p:cNvCxnSpPr>
            <p:nvPr/>
          </p:nvCxnSpPr>
          <p:spPr>
            <a:xfrm>
              <a:off x="8132710" y="2650163"/>
              <a:ext cx="0" cy="2317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0107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784401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point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 //x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y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// x, y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초기화</a:t>
            </a: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 x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읽기</a:t>
            </a: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// y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읽기</a:t>
            </a: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// x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쓰기</a:t>
            </a: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// y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쓰기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rectangle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;//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왼쪽 상단 좌표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1,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 하단 좌표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init_rectangle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(point p1, point p2); //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점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(p1, p2)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</a:p>
          <a:p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show_rectangle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();//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점 사이 사각형 그리기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(;; system("pause"))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"1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 좌표를 입력하세요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 y,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 구분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범위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:0~50,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:-1) :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x &gt;&gt; y;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(x == -1 || y == -1)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point pos1;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(!pos1.init_pos(x, y))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"pos1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 실패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continue;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"2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 좌표를 입력하세요 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(x y,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공백 구분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범위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:0~50,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:-1) :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x &gt;&gt; y;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(x == -1 || y == -1) break;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point pos2;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(!pos2.init_pos(x, y))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"pos2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 실패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continue;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rectangle rec1;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(!rec1.init_rectangle(pos1, pos2))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"rec1 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 실패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continue;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rec1.show_rectangle();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point::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(0 &gt;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50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"X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범위를 벗어났습니다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.(0~50)"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 false;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(0 &gt;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50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"Y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범위를 벗어났습니다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.(0~50)"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 false;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x =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y =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true;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point::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x; }</a:t>
            </a:r>
          </a:p>
          <a:p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point::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y;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point::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(0 &gt;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50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"X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범위를 벗어났습니다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.(0~50)"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 false;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x =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true;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point::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(0 &gt;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|| 50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"Y</a:t>
            </a:r>
            <a:r>
              <a:rPr lang="ko-KR" altLang="en-US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 범위를 벗어났습니다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.(0~50)"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return false;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y =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true;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rectangle::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init_rectangle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(point p1, point p2)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((p1.get_x() == p2.get_x()) || (p1.get_y() == p2.get_y())) return false;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(p1.get_x() &gt; p2.get_x())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(p1.get_x());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(p2.get_x());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(p1.get_x());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(p2.get_x());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(p1.get_y() &gt; p2.get_y())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(p1.get_y());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(p2.get_y());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else {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low_right.set_y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(p1.get_y());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up_left.set_y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(p2.get_y()); 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true;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rectangle::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show_rectangle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50 -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+ 1);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","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-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j = 0; j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j++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j = 0; j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-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up_left.get_x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j++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"■";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endParaRPr lang="en-US" altLang="ko-KR" sz="9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  ";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low_right.get_x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","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low_right.get_y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- 1;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9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9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542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1" y="853968"/>
            <a:ext cx="77048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Account Class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ACTID[15];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자리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PW[7];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 숫자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자리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char* NAME;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BALANCE;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6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</a:p>
          <a:p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endParaRPr lang="en-US" altLang="ko-KR" sz="16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출력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menu(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choice);</a:t>
            </a:r>
            <a:endParaRPr lang="ko-KR" altLang="en-US" sz="1600" dirty="0">
              <a:solidFill>
                <a:srgbClr val="00206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create();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개설</a:t>
            </a:r>
            <a:endParaRPr lang="en-US" altLang="ko-KR" sz="16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유효한 비밀번호 확인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isValidpw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pw);</a:t>
            </a:r>
            <a:endParaRPr lang="ko-KR" altLang="en-US" sz="1600" dirty="0">
              <a:solidFill>
                <a:srgbClr val="00206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deletion();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deposit();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withdraw();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잔액조회</a:t>
            </a:r>
          </a:p>
          <a:p>
            <a:r>
              <a:rPr lang="ko-KR" altLang="en-US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6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checkpw</a:t>
            </a:r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 확인</a:t>
            </a:r>
          </a:p>
          <a:p>
            <a:r>
              <a:rPr lang="en-US" altLang="ko-KR" sz="16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  <a:endParaRPr lang="ko-KR" altLang="en-US" sz="1600" dirty="0">
              <a:solidFill>
                <a:srgbClr val="00206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427985" y="853968"/>
            <a:ext cx="39964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관리 프로그램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개설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입력 받기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 숫자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자리 입력 받기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랜덤 생성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초기화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금액 입력 받기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액수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0</a:t>
            </a:r>
            <a:r>
              <a:rPr lang="en-US" altLang="ko-KR" dirty="0"/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경우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재입력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 변경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금액 입력 받기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액수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0 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잔고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 0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경우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재입력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 변경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잔액조회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 확인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출력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정보 초기화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10.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604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179893" y="853968"/>
            <a:ext cx="8784214" cy="5903714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//class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함수 선언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ver.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ACT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ACTID[15];//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14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자리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 PW[7];//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6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자리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char* NAME;//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BALANCE;//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();//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menu(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choice);//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출력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create();//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개설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isValidpw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pw);//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유효한 비밀번호 확인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deletion();//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deposit();//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withdraw();//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잔액조회</a:t>
            </a:r>
          </a:p>
          <a:p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checkpw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();//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 확인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endParaRPr lang="en-US" altLang="ko-KR" sz="7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srand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(time(NULL));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select =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ACT account;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account.init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(1)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account.menu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(select);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(select)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1: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account.create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break;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2: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account.deposit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break;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3: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account.withdraw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break;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4: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account.showData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break;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5: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계좌가 삭제 되었습니다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account.deletion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break;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10: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[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 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exit(0);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system("pause");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NAME = NULL;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15;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ACTID[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7;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PW[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BALANCE =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ACT::menu(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choice)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[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 관리 프로그램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1.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개설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2.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3.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4.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잔액조회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5.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10.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메뉴를 입력하세요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choice;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ACT::create()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deletion();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name[255], pw[20];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이름을 입력하세요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name;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NAME = new char[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(name) + 1];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(NAME == NULL) exit(1);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(name) + 1, name);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새 비밀번호를 입력하세요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(6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자리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pw;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 while (!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isValidpw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(pw));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(PW,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(pw) + 1, pw);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14;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ACTID[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= rand() % 10 + '0';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ACTID[14] = 0; // 0 == '\0'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BALANCE =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ACTID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BALANCE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ACT::deletion()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(NAME != NULL) delete[] NAME;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NAME = NULL;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*(ACTID) =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*(PW) =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BALANCE = 0;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showData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(*(ACTID) == 0)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등록된 계좌가 없습니다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checkpw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계좌번호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ACTID &lt;&lt;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BALANCE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ACT::deposit()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(*(ACTID) == 0)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등록된 계좌가 없습니다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long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money;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입금액을 입력하세요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money;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 while (money &lt; 0);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BALANCE += money;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money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입금완료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BALANCE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ACT::withdraw()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(*(ACTID) == 0)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등록된 계좌가 없습니다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long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long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money;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do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출금액을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입력하세요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money;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 while (money &lt; 0 || BALANCE - money &lt; 0);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BALANCE -= money;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money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출금완료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NAME &lt;&lt; "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회원님의 잔액은 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BALANCE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 입니다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ACT::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checkpw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pw[20];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(1)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"6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자리 비밀번호를 입력하세요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(\"End\" :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종료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:";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pw;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strcmp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(pw, PW) == 0) return true;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if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strcmp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(pw, "End") == 0) return false;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비밀번호가 </a:t>
            </a:r>
            <a:r>
              <a:rPr lang="ko-KR" altLang="en-US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다름니다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다시 입력해 주세요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ACT::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isValidpw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pw)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 6;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(pw[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&lt; '0' || '9' &lt; pw[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 ||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(pw) != 6) return false;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true;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ACT::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7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7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902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Day01 - 3.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259365" y="853968"/>
            <a:ext cx="48886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stdio.h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b;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printf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 입력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scanf_s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("%d %d", &amp;a, &amp;b);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printf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입력결과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%d, %d\n", a, b);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259365" y="2669850"/>
            <a:ext cx="48886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객체 초기화 함수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 객체 실패의 경우 초기화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if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버퍼 비우기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비워진 경우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Enter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while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수 입력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a, b;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&gt;&gt;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입력결과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a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", "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b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5076056" y="853967"/>
            <a:ext cx="3960440" cy="56938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iomanip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//left, right,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fixed,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unsetf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::fixed)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setfill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setbase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setprecision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setfill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('0');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//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setbase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(10); 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정수형 적용 가능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setprecision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(4);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1;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&lt;= 100;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++)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% 2 == 0)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fixed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right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(10)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3.0;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&lt;&lt;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400" b="0" i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defaultfloat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fixed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서식 해제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left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setw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(10)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 3.0 &lt;&lt; "│";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15228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539552" y="3529227"/>
            <a:ext cx="41368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phone;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초기화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clear();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메모리 해제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name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반환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phone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반환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_name);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name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설정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_phone);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phone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설정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20878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명단 관리 프로그램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출력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전체 삭제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0.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선택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2591780" y="851570"/>
            <a:ext cx="20878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 Directory Program ]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1. REGIST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2. REMOVE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3. DISPLAY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4. REMOVEALL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0. TERMINATE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Select Menu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571999" y="3960114"/>
            <a:ext cx="45720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head;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변수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초기화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clear();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삭제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: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모든 노드 메모리 해제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InsertNode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추가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검색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출력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4571999" y="853968"/>
            <a:ext cx="38524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nl-NL" altLang="ko-KR" sz="1400" b="1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 =</a:t>
            </a:r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nl-NL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student*</a:t>
            </a:r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//typedef </a:t>
            </a:r>
            <a:r>
              <a:rPr lang="nl-NL" altLang="ko-KR" sz="1400" b="1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student*</a:t>
            </a:r>
            <a:r>
              <a:rPr lang="nl-NL" altLang="ko-KR" sz="1400" b="1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nl-NL" altLang="ko-KR" sz="1400" b="1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NodeElement;</a:t>
            </a:r>
            <a:endParaRPr lang="en-US" altLang="ko-KR" sz="1400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link;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student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할당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clear();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메모리 해제</a:t>
            </a:r>
            <a:endParaRPr lang="en-US" altLang="ko-KR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setValue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400" dirty="0" err="1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setlink</a:t>
            </a:r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 _link);</a:t>
            </a:r>
          </a:p>
          <a:p>
            <a:r>
              <a:rPr lang="en-US" altLang="ko-KR" sz="1400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21860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00AA19-D810-2DCC-BE06-54803E1D69B0}"/>
              </a:ext>
            </a:extLst>
          </p:cNvPr>
          <p:cNvSpPr/>
          <p:nvPr/>
        </p:nvSpPr>
        <p:spPr>
          <a:xfrm>
            <a:off x="35496" y="5996040"/>
            <a:ext cx="860096" cy="5227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Node* head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6E517BB-4C06-92EA-1EE5-7AC2C22617DF}"/>
              </a:ext>
            </a:extLst>
          </p:cNvPr>
          <p:cNvCxnSpPr>
            <a:cxnSpLocks/>
            <a:stCxn id="2" idx="0"/>
            <a:endCxn id="62" idx="1"/>
          </p:cNvCxnSpPr>
          <p:nvPr/>
        </p:nvCxnSpPr>
        <p:spPr>
          <a:xfrm rot="5400000" flipH="1" flipV="1">
            <a:off x="545918" y="5546652"/>
            <a:ext cx="369014" cy="52976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/>
          <p:cNvSpPr/>
          <p:nvPr/>
        </p:nvSpPr>
        <p:spPr>
          <a:xfrm>
            <a:off x="7275324" y="946353"/>
            <a:ext cx="1149104" cy="3246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endParaRPr lang="en-US" altLang="ko-KR" sz="20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7CCD5F-BFD5-4A5F-678F-DEFFE6AE45EE}"/>
              </a:ext>
            </a:extLst>
          </p:cNvPr>
          <p:cNvGrpSpPr/>
          <p:nvPr/>
        </p:nvGrpSpPr>
        <p:grpSpPr>
          <a:xfrm>
            <a:off x="4585353" y="1092808"/>
            <a:ext cx="4393561" cy="1623235"/>
            <a:chOff x="3591511" y="922368"/>
            <a:chExt cx="4832917" cy="1964114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CFFCE2AB-E4C9-4AFB-64A8-1F9877212B5C}"/>
                </a:ext>
              </a:extLst>
            </p:cNvPr>
            <p:cNvSpPr/>
            <p:nvPr/>
          </p:nvSpPr>
          <p:spPr>
            <a:xfrm>
              <a:off x="3593121" y="922369"/>
              <a:ext cx="1656184" cy="1770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50F49E43-D492-1C7C-4AFF-7BB3B57AE290}"/>
                </a:ext>
              </a:extLst>
            </p:cNvPr>
            <p:cNvSpPr/>
            <p:nvPr/>
          </p:nvSpPr>
          <p:spPr>
            <a:xfrm>
              <a:off x="3656485" y="1893308"/>
              <a:ext cx="1529456" cy="716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 student*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F446C01-2C4E-982D-5E17-A0E725FA7A4B}"/>
                </a:ext>
              </a:extLst>
            </p:cNvPr>
            <p:cNvSpPr/>
            <p:nvPr/>
          </p:nvSpPr>
          <p:spPr>
            <a:xfrm>
              <a:off x="3656485" y="1370490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9B0C3B1-E9E2-0B5C-33B3-54189DC12F9C}"/>
                </a:ext>
              </a:extLst>
            </p:cNvPr>
            <p:cNvSpPr/>
            <p:nvPr/>
          </p:nvSpPr>
          <p:spPr>
            <a:xfrm>
              <a:off x="5506795" y="1617679"/>
              <a:ext cx="1529456" cy="12688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Student</a:t>
              </a: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8" name="모서리가 둥근 직사각형 74">
              <a:extLst>
                <a:ext uri="{FF2B5EF4-FFF2-40B4-BE49-F238E27FC236}">
                  <a16:creationId xmlns:a16="http://schemas.microsoft.com/office/drawing/2014/main" id="{C2F5D7E6-86BA-A449-51D9-AA032DEA0352}"/>
                </a:ext>
              </a:extLst>
            </p:cNvPr>
            <p:cNvSpPr/>
            <p:nvPr/>
          </p:nvSpPr>
          <p:spPr>
            <a:xfrm>
              <a:off x="5629802" y="1914239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9" name="모서리가 둥근 직사각형 76">
              <a:extLst>
                <a:ext uri="{FF2B5EF4-FFF2-40B4-BE49-F238E27FC236}">
                  <a16:creationId xmlns:a16="http://schemas.microsoft.com/office/drawing/2014/main" id="{E3945EEF-4EA5-44F1-2C14-6BBE2D29A263}"/>
                </a:ext>
              </a:extLst>
            </p:cNvPr>
            <p:cNvSpPr/>
            <p:nvPr/>
          </p:nvSpPr>
          <p:spPr>
            <a:xfrm>
              <a:off x="5629802" y="2418799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C8D1D8F-6E74-2CF3-B754-249B80D03F9C}"/>
                </a:ext>
              </a:extLst>
            </p:cNvPr>
            <p:cNvSpPr/>
            <p:nvPr/>
          </p:nvSpPr>
          <p:spPr>
            <a:xfrm>
              <a:off x="7293233" y="1914239"/>
              <a:ext cx="1131195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5068BAF-5587-AB73-8F33-38BA0EFAD65C}"/>
                </a:ext>
              </a:extLst>
            </p:cNvPr>
            <p:cNvSpPr/>
            <p:nvPr/>
          </p:nvSpPr>
          <p:spPr>
            <a:xfrm>
              <a:off x="7293233" y="2418799"/>
              <a:ext cx="1131195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47472CFE-8AD6-2958-7A66-7E50544B88CF}"/>
                </a:ext>
              </a:extLst>
            </p:cNvPr>
            <p:cNvCxnSpPr>
              <a:cxnSpLocks/>
              <a:stCxn id="115" idx="3"/>
              <a:endCxn id="117" idx="1"/>
            </p:cNvCxnSpPr>
            <p:nvPr/>
          </p:nvCxnSpPr>
          <p:spPr>
            <a:xfrm>
              <a:off x="5185941" y="2251411"/>
              <a:ext cx="320854" cy="6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770E7CD1-618C-837B-7C17-D1DAB69C02E3}"/>
                </a:ext>
              </a:extLst>
            </p:cNvPr>
            <p:cNvCxnSpPr>
              <a:stCxn id="118" idx="3"/>
              <a:endCxn id="120" idx="1"/>
            </p:cNvCxnSpPr>
            <p:nvPr/>
          </p:nvCxnSpPr>
          <p:spPr>
            <a:xfrm>
              <a:off x="6913244" y="2130263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D72CAD8A-83D5-69F8-A99B-E2D04449E2EB}"/>
                </a:ext>
              </a:extLst>
            </p:cNvPr>
            <p:cNvCxnSpPr>
              <a:stCxn id="119" idx="3"/>
              <a:endCxn id="121" idx="1"/>
            </p:cNvCxnSpPr>
            <p:nvPr/>
          </p:nvCxnSpPr>
          <p:spPr>
            <a:xfrm>
              <a:off x="6913244" y="2634823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D67FD95-AB0B-B5F9-E3B9-AB6533281D96}"/>
                </a:ext>
              </a:extLst>
            </p:cNvPr>
            <p:cNvSpPr/>
            <p:nvPr/>
          </p:nvSpPr>
          <p:spPr>
            <a:xfrm>
              <a:off x="3591511" y="922368"/>
              <a:ext cx="533878" cy="4431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8B9FE09-19CF-6339-5850-C962C684662B}"/>
                </a:ext>
              </a:extLst>
            </p:cNvPr>
            <p:cNvSpPr/>
            <p:nvPr/>
          </p:nvSpPr>
          <p:spPr>
            <a:xfrm>
              <a:off x="3673489" y="1396323"/>
              <a:ext cx="401111" cy="3329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FDD779-8944-8B33-523F-645A807F00B9}"/>
              </a:ext>
            </a:extLst>
          </p:cNvPr>
          <p:cNvGrpSpPr/>
          <p:nvPr/>
        </p:nvGrpSpPr>
        <p:grpSpPr>
          <a:xfrm>
            <a:off x="3388182" y="2360400"/>
            <a:ext cx="4393561" cy="1623235"/>
            <a:chOff x="2601655" y="2823756"/>
            <a:chExt cx="4832917" cy="1964114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E7E03EF-843D-9C4A-720F-7D06C33CEC32}"/>
                </a:ext>
              </a:extLst>
            </p:cNvPr>
            <p:cNvSpPr/>
            <p:nvPr/>
          </p:nvSpPr>
          <p:spPr>
            <a:xfrm>
              <a:off x="2603265" y="2823757"/>
              <a:ext cx="1656184" cy="1770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67E84E-BA2F-A08B-A990-5D3E11F12C58}"/>
                </a:ext>
              </a:extLst>
            </p:cNvPr>
            <p:cNvSpPr/>
            <p:nvPr/>
          </p:nvSpPr>
          <p:spPr>
            <a:xfrm>
              <a:off x="2666629" y="3794696"/>
              <a:ext cx="1529456" cy="716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 student*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81FE30D-BD4F-0460-A819-9425E7DFEDD1}"/>
                </a:ext>
              </a:extLst>
            </p:cNvPr>
            <p:cNvSpPr/>
            <p:nvPr/>
          </p:nvSpPr>
          <p:spPr>
            <a:xfrm>
              <a:off x="2666629" y="3271878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421AA46-0002-F91D-9A90-8C3A597C2926}"/>
                </a:ext>
              </a:extLst>
            </p:cNvPr>
            <p:cNvSpPr/>
            <p:nvPr/>
          </p:nvSpPr>
          <p:spPr>
            <a:xfrm>
              <a:off x="4516939" y="3519067"/>
              <a:ext cx="1529456" cy="12688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Student</a:t>
              </a: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2" name="모서리가 둥근 직사각형 74">
              <a:extLst>
                <a:ext uri="{FF2B5EF4-FFF2-40B4-BE49-F238E27FC236}">
                  <a16:creationId xmlns:a16="http://schemas.microsoft.com/office/drawing/2014/main" id="{D12A4221-B807-961E-63E7-7F14427215DC}"/>
                </a:ext>
              </a:extLst>
            </p:cNvPr>
            <p:cNvSpPr/>
            <p:nvPr/>
          </p:nvSpPr>
          <p:spPr>
            <a:xfrm>
              <a:off x="4639946" y="3815627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3" name="모서리가 둥근 직사각형 76">
              <a:extLst>
                <a:ext uri="{FF2B5EF4-FFF2-40B4-BE49-F238E27FC236}">
                  <a16:creationId xmlns:a16="http://schemas.microsoft.com/office/drawing/2014/main" id="{8E4B63CA-8AC1-CA2A-B037-DD66AC419CD6}"/>
                </a:ext>
              </a:extLst>
            </p:cNvPr>
            <p:cNvSpPr/>
            <p:nvPr/>
          </p:nvSpPr>
          <p:spPr>
            <a:xfrm>
              <a:off x="4639946" y="4320187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70F1FCB-A760-0199-9224-84C8758C4F07}"/>
                </a:ext>
              </a:extLst>
            </p:cNvPr>
            <p:cNvSpPr/>
            <p:nvPr/>
          </p:nvSpPr>
          <p:spPr>
            <a:xfrm>
              <a:off x="6303377" y="3815627"/>
              <a:ext cx="1131195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F1E075A-22DD-D0B9-19DE-DD279DCE4140}"/>
                </a:ext>
              </a:extLst>
            </p:cNvPr>
            <p:cNvSpPr/>
            <p:nvPr/>
          </p:nvSpPr>
          <p:spPr>
            <a:xfrm>
              <a:off x="6303377" y="4320187"/>
              <a:ext cx="1131195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FF516B26-9DDC-D53C-1ACF-8EA16802F6A5}"/>
                </a:ext>
              </a:extLst>
            </p:cNvPr>
            <p:cNvCxnSpPr>
              <a:cxnSpLocks/>
              <a:stCxn id="89" idx="3"/>
              <a:endCxn id="91" idx="1"/>
            </p:cNvCxnSpPr>
            <p:nvPr/>
          </p:nvCxnSpPr>
          <p:spPr>
            <a:xfrm>
              <a:off x="4196085" y="4152799"/>
              <a:ext cx="320854" cy="6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D02B2BCA-07B6-F557-1187-7034FB285F81}"/>
                </a:ext>
              </a:extLst>
            </p:cNvPr>
            <p:cNvCxnSpPr>
              <a:stCxn id="92" idx="3"/>
              <a:endCxn id="94" idx="1"/>
            </p:cNvCxnSpPr>
            <p:nvPr/>
          </p:nvCxnSpPr>
          <p:spPr>
            <a:xfrm>
              <a:off x="5923388" y="4031651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859478C0-403F-8780-7C9C-B4CDE479581F}"/>
                </a:ext>
              </a:extLst>
            </p:cNvPr>
            <p:cNvCxnSpPr>
              <a:stCxn id="93" idx="3"/>
              <a:endCxn id="95" idx="1"/>
            </p:cNvCxnSpPr>
            <p:nvPr/>
          </p:nvCxnSpPr>
          <p:spPr>
            <a:xfrm>
              <a:off x="5923388" y="4536211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539A123-9931-7FB8-62F0-F9899BF018A7}"/>
                </a:ext>
              </a:extLst>
            </p:cNvPr>
            <p:cNvSpPr/>
            <p:nvPr/>
          </p:nvSpPr>
          <p:spPr>
            <a:xfrm>
              <a:off x="2601655" y="2823756"/>
              <a:ext cx="533878" cy="4431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72CE69-F2EA-656B-3E91-79568EE2B3E5}"/>
                </a:ext>
              </a:extLst>
            </p:cNvPr>
            <p:cNvSpPr/>
            <p:nvPr/>
          </p:nvSpPr>
          <p:spPr>
            <a:xfrm>
              <a:off x="2683633" y="3297711"/>
              <a:ext cx="401111" cy="3329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B460AD-2542-8F20-E6F0-92264CF1107A}"/>
              </a:ext>
            </a:extLst>
          </p:cNvPr>
          <p:cNvGrpSpPr/>
          <p:nvPr/>
        </p:nvGrpSpPr>
        <p:grpSpPr>
          <a:xfrm>
            <a:off x="2191012" y="3627992"/>
            <a:ext cx="4393561" cy="1623235"/>
            <a:chOff x="2106727" y="3774450"/>
            <a:chExt cx="4832917" cy="1964114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B2DFAD-A370-82DD-07C4-B194D55C8012}"/>
                </a:ext>
              </a:extLst>
            </p:cNvPr>
            <p:cNvSpPr/>
            <p:nvPr/>
          </p:nvSpPr>
          <p:spPr>
            <a:xfrm>
              <a:off x="2108337" y="3774451"/>
              <a:ext cx="1656184" cy="1770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D28CDE0-EB8E-2936-617D-02DC6DE2487C}"/>
                </a:ext>
              </a:extLst>
            </p:cNvPr>
            <p:cNvSpPr/>
            <p:nvPr/>
          </p:nvSpPr>
          <p:spPr>
            <a:xfrm>
              <a:off x="2171701" y="4745390"/>
              <a:ext cx="1529456" cy="716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 student*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9B11372-680C-9820-5E0C-8BE681183EB8}"/>
                </a:ext>
              </a:extLst>
            </p:cNvPr>
            <p:cNvSpPr/>
            <p:nvPr/>
          </p:nvSpPr>
          <p:spPr>
            <a:xfrm>
              <a:off x="2171701" y="4222572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891B8F9-18D9-A14F-1791-9D8C0C500858}"/>
                </a:ext>
              </a:extLst>
            </p:cNvPr>
            <p:cNvSpPr/>
            <p:nvPr/>
          </p:nvSpPr>
          <p:spPr>
            <a:xfrm>
              <a:off x="4022011" y="4469761"/>
              <a:ext cx="1529456" cy="12688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Student</a:t>
              </a: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79" name="모서리가 둥근 직사각형 74">
              <a:extLst>
                <a:ext uri="{FF2B5EF4-FFF2-40B4-BE49-F238E27FC236}">
                  <a16:creationId xmlns:a16="http://schemas.microsoft.com/office/drawing/2014/main" id="{3F80F856-501A-4940-7950-4C4432472418}"/>
                </a:ext>
              </a:extLst>
            </p:cNvPr>
            <p:cNvSpPr/>
            <p:nvPr/>
          </p:nvSpPr>
          <p:spPr>
            <a:xfrm>
              <a:off x="4145018" y="4766321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0" name="모서리가 둥근 직사각형 76">
              <a:extLst>
                <a:ext uri="{FF2B5EF4-FFF2-40B4-BE49-F238E27FC236}">
                  <a16:creationId xmlns:a16="http://schemas.microsoft.com/office/drawing/2014/main" id="{869FB1C8-EDAD-5B16-076A-5762D4533640}"/>
                </a:ext>
              </a:extLst>
            </p:cNvPr>
            <p:cNvSpPr/>
            <p:nvPr/>
          </p:nvSpPr>
          <p:spPr>
            <a:xfrm>
              <a:off x="4145018" y="5270881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EBD91A0-B60C-50DB-88EF-00BCF2DA6CB1}"/>
                </a:ext>
              </a:extLst>
            </p:cNvPr>
            <p:cNvSpPr/>
            <p:nvPr/>
          </p:nvSpPr>
          <p:spPr>
            <a:xfrm>
              <a:off x="5808449" y="4766321"/>
              <a:ext cx="1131195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BB9D225-F98F-F5CB-8C7B-AB6880A59CB1}"/>
                </a:ext>
              </a:extLst>
            </p:cNvPr>
            <p:cNvSpPr/>
            <p:nvPr/>
          </p:nvSpPr>
          <p:spPr>
            <a:xfrm>
              <a:off x="5808449" y="5270881"/>
              <a:ext cx="1131195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D97C9426-BDB0-3F85-EFC9-FCC1ECCF19EF}"/>
                </a:ext>
              </a:extLst>
            </p:cNvPr>
            <p:cNvCxnSpPr>
              <a:cxnSpLocks/>
              <a:stCxn id="76" idx="3"/>
              <a:endCxn id="78" idx="1"/>
            </p:cNvCxnSpPr>
            <p:nvPr/>
          </p:nvCxnSpPr>
          <p:spPr>
            <a:xfrm>
              <a:off x="3701157" y="5103493"/>
              <a:ext cx="320854" cy="6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13E845-6942-00F5-6511-AB95B85D495F}"/>
                </a:ext>
              </a:extLst>
            </p:cNvPr>
            <p:cNvCxnSpPr>
              <a:stCxn id="79" idx="3"/>
              <a:endCxn id="81" idx="1"/>
            </p:cNvCxnSpPr>
            <p:nvPr/>
          </p:nvCxnSpPr>
          <p:spPr>
            <a:xfrm>
              <a:off x="5428460" y="4982345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D2031F7D-BB0D-ED77-B174-33CDCDEAA830}"/>
                </a:ext>
              </a:extLst>
            </p:cNvPr>
            <p:cNvCxnSpPr>
              <a:stCxn id="80" idx="3"/>
              <a:endCxn id="82" idx="1"/>
            </p:cNvCxnSpPr>
            <p:nvPr/>
          </p:nvCxnSpPr>
          <p:spPr>
            <a:xfrm>
              <a:off x="5428460" y="5486905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F7655CA-979C-5508-B324-4862B5B6321E}"/>
                </a:ext>
              </a:extLst>
            </p:cNvPr>
            <p:cNvSpPr/>
            <p:nvPr/>
          </p:nvSpPr>
          <p:spPr>
            <a:xfrm>
              <a:off x="2106727" y="3774450"/>
              <a:ext cx="533878" cy="4431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04DF5DE-1B61-CFFF-7DE5-CE15AA53D274}"/>
                </a:ext>
              </a:extLst>
            </p:cNvPr>
            <p:cNvSpPr/>
            <p:nvPr/>
          </p:nvSpPr>
          <p:spPr>
            <a:xfrm>
              <a:off x="2188705" y="4248405"/>
              <a:ext cx="401111" cy="3329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cxnSp>
        <p:nvCxnSpPr>
          <p:cNvPr id="159" name="연결선: 꺾임 21">
            <a:extLst>
              <a:ext uri="{FF2B5EF4-FFF2-40B4-BE49-F238E27FC236}">
                <a16:creationId xmlns:a16="http://schemas.microsoft.com/office/drawing/2014/main" id="{76E517BB-4C06-92EA-1EE5-7AC2C22617DF}"/>
              </a:ext>
            </a:extLst>
          </p:cNvPr>
          <p:cNvCxnSpPr>
            <a:cxnSpLocks/>
            <a:stCxn id="12" idx="0"/>
            <a:endCxn id="99" idx="1"/>
          </p:cNvCxnSpPr>
          <p:nvPr/>
        </p:nvCxnSpPr>
        <p:spPr>
          <a:xfrm rot="5400000" flipH="1" flipV="1">
            <a:off x="2179943" y="2811451"/>
            <a:ext cx="1476157" cy="9403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21">
            <a:extLst>
              <a:ext uri="{FF2B5EF4-FFF2-40B4-BE49-F238E27FC236}">
                <a16:creationId xmlns:a16="http://schemas.microsoft.com/office/drawing/2014/main" id="{E424A28A-7C45-F3B1-2022-81115E8B094D}"/>
              </a:ext>
            </a:extLst>
          </p:cNvPr>
          <p:cNvCxnSpPr>
            <a:cxnSpLocks/>
            <a:stCxn id="11" idx="0"/>
            <a:endCxn id="125" idx="1"/>
          </p:cNvCxnSpPr>
          <p:nvPr/>
        </p:nvCxnSpPr>
        <p:spPr>
          <a:xfrm rot="5400000" flipH="1" flipV="1">
            <a:off x="3377113" y="1543859"/>
            <a:ext cx="1476157" cy="94032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E954A3-B1F4-CCD8-DC96-0DCBA9C1DFA0}"/>
              </a:ext>
            </a:extLst>
          </p:cNvPr>
          <p:cNvCxnSpPr>
            <a:cxnSpLocks/>
            <a:stCxn id="116" idx="3"/>
            <a:endCxn id="163" idx="1"/>
          </p:cNvCxnSpPr>
          <p:nvPr/>
        </p:nvCxnSpPr>
        <p:spPr>
          <a:xfrm flipV="1">
            <a:off x="6034835" y="1108656"/>
            <a:ext cx="1240489" cy="539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71CD4A-EB30-26A8-6AB2-D04365C0131E}"/>
              </a:ext>
            </a:extLst>
          </p:cNvPr>
          <p:cNvGrpSpPr/>
          <p:nvPr/>
        </p:nvGrpSpPr>
        <p:grpSpPr>
          <a:xfrm>
            <a:off x="993842" y="4895583"/>
            <a:ext cx="4393561" cy="1623235"/>
            <a:chOff x="1611799" y="4725143"/>
            <a:chExt cx="4832917" cy="196411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11AC10-90A6-5F50-8051-0A00EA1788C7}"/>
                </a:ext>
              </a:extLst>
            </p:cNvPr>
            <p:cNvSpPr/>
            <p:nvPr/>
          </p:nvSpPr>
          <p:spPr>
            <a:xfrm>
              <a:off x="1613409" y="4725144"/>
              <a:ext cx="1656184" cy="17700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3651626-E3B4-7DDD-2FF4-E9970F5E8DEE}"/>
                </a:ext>
              </a:extLst>
            </p:cNvPr>
            <p:cNvSpPr/>
            <p:nvPr/>
          </p:nvSpPr>
          <p:spPr>
            <a:xfrm>
              <a:off x="1676773" y="5696083"/>
              <a:ext cx="1529456" cy="716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NodeElement</a:t>
              </a:r>
              <a:endParaRPr lang="en-US" altLang="ko-KR" sz="14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= student*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D444D89-AB7C-04FE-8C61-FA184B035914}"/>
                </a:ext>
              </a:extLst>
            </p:cNvPr>
            <p:cNvSpPr/>
            <p:nvPr/>
          </p:nvSpPr>
          <p:spPr>
            <a:xfrm>
              <a:off x="1676773" y="5173265"/>
              <a:ext cx="1529456" cy="446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link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739E77C-B1A2-B508-8AE7-9D4BDD118442}"/>
                </a:ext>
              </a:extLst>
            </p:cNvPr>
            <p:cNvSpPr/>
            <p:nvPr/>
          </p:nvSpPr>
          <p:spPr>
            <a:xfrm>
              <a:off x="3527083" y="5420454"/>
              <a:ext cx="1529456" cy="12688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Student</a:t>
              </a:r>
            </a:p>
            <a:p>
              <a:pPr algn="ctr"/>
              <a:endParaRPr lang="en-US" altLang="ko-KR" sz="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6" name="모서리가 둥근 직사각형 74">
              <a:extLst>
                <a:ext uri="{FF2B5EF4-FFF2-40B4-BE49-F238E27FC236}">
                  <a16:creationId xmlns:a16="http://schemas.microsoft.com/office/drawing/2014/main" id="{38382209-222E-536A-6783-B222627BF163}"/>
                </a:ext>
              </a:extLst>
            </p:cNvPr>
            <p:cNvSpPr/>
            <p:nvPr/>
          </p:nvSpPr>
          <p:spPr>
            <a:xfrm>
              <a:off x="3650090" y="5717014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*name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7" name="모서리가 둥근 직사각형 76">
              <a:extLst>
                <a:ext uri="{FF2B5EF4-FFF2-40B4-BE49-F238E27FC236}">
                  <a16:creationId xmlns:a16="http://schemas.microsoft.com/office/drawing/2014/main" id="{936CBCCA-E27A-85B5-A644-76B991CE6434}"/>
                </a:ext>
              </a:extLst>
            </p:cNvPr>
            <p:cNvSpPr/>
            <p:nvPr/>
          </p:nvSpPr>
          <p:spPr>
            <a:xfrm>
              <a:off x="3650090" y="6221574"/>
              <a:ext cx="1283442" cy="43204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*phone</a:t>
              </a:r>
              <a:endParaRPr lang="ko-KR" altLang="en-US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74760C-EFFB-9022-D18D-AE817B2710DC}"/>
                </a:ext>
              </a:extLst>
            </p:cNvPr>
            <p:cNvSpPr/>
            <p:nvPr/>
          </p:nvSpPr>
          <p:spPr>
            <a:xfrm>
              <a:off x="5313521" y="5717014"/>
              <a:ext cx="1131195" cy="43204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1D89BE5-38A1-89F7-0314-2B075AC5DC96}"/>
                </a:ext>
              </a:extLst>
            </p:cNvPr>
            <p:cNvSpPr/>
            <p:nvPr/>
          </p:nvSpPr>
          <p:spPr>
            <a:xfrm>
              <a:off x="5313521" y="6221574"/>
              <a:ext cx="1131195" cy="4320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char[n]</a:t>
              </a: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5F53756C-D288-81F6-02AD-4157515A957C}"/>
                </a:ext>
              </a:extLst>
            </p:cNvPr>
            <p:cNvCxnSpPr>
              <a:cxnSpLocks/>
              <a:stCxn id="63" idx="3"/>
              <a:endCxn id="65" idx="1"/>
            </p:cNvCxnSpPr>
            <p:nvPr/>
          </p:nvCxnSpPr>
          <p:spPr>
            <a:xfrm>
              <a:off x="3206229" y="6054186"/>
              <a:ext cx="320854" cy="6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817172EF-7E65-9C48-719F-85F43DAF88E7}"/>
                </a:ext>
              </a:extLst>
            </p:cNvPr>
            <p:cNvCxnSpPr>
              <a:cxnSpLocks/>
              <a:stCxn id="67" idx="3"/>
              <a:endCxn id="69" idx="1"/>
            </p:cNvCxnSpPr>
            <p:nvPr/>
          </p:nvCxnSpPr>
          <p:spPr>
            <a:xfrm>
              <a:off x="4933532" y="6437598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BA62B11-A6E5-1126-FDA6-D9861F993AF5}"/>
                </a:ext>
              </a:extLst>
            </p:cNvPr>
            <p:cNvSpPr/>
            <p:nvPr/>
          </p:nvSpPr>
          <p:spPr>
            <a:xfrm>
              <a:off x="1611799" y="4725143"/>
              <a:ext cx="533878" cy="4431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990E69-BB5A-D8DA-9D11-59CF1542F57A}"/>
                </a:ext>
              </a:extLst>
            </p:cNvPr>
            <p:cNvSpPr/>
            <p:nvPr/>
          </p:nvSpPr>
          <p:spPr>
            <a:xfrm>
              <a:off x="1693777" y="5199098"/>
              <a:ext cx="401111" cy="33296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4B79032-F5AB-70E7-93D3-1127EF4AD78F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4933532" y="5933038"/>
              <a:ext cx="3799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연결선: 꺾임 21">
            <a:extLst>
              <a:ext uri="{FF2B5EF4-FFF2-40B4-BE49-F238E27FC236}">
                <a16:creationId xmlns:a16="http://schemas.microsoft.com/office/drawing/2014/main" id="{76E517BB-4C06-92EA-1EE5-7AC2C22617DF}"/>
              </a:ext>
            </a:extLst>
          </p:cNvPr>
          <p:cNvCxnSpPr>
            <a:cxnSpLocks/>
            <a:stCxn id="13" idx="0"/>
            <a:endCxn id="86" idx="1"/>
          </p:cNvCxnSpPr>
          <p:nvPr/>
        </p:nvCxnSpPr>
        <p:spPr>
          <a:xfrm rot="5400000" flipH="1" flipV="1">
            <a:off x="982773" y="4079042"/>
            <a:ext cx="1476156" cy="9403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737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Day05 - 4.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853968"/>
            <a:ext cx="7704856" cy="575787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if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cin.fail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cinput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value)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(!(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value))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다시 입력 하세요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cin.get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!= '\n');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enum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menuType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TERMINATE, REGISTER, REMOVE, DISPLAY, REMOVEALL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student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name;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phone;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name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phone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clear()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(name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delete[] name;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(phone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delete[] phone;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name;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phone;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_name)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(_name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(name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delete[] name;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(name = new char[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(_name) + 1],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(_name) + 1, _name);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(char* _phone)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(_phone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(phone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delete[] phone;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strcpy_s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(phone = new char[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(_phone) + 1],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strlen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(_phone) + 1, _phone);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student*; //typedef student*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Node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value;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link;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value = new student;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value-&gt;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link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clear()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(value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value-&gt;clear();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 value;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value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value;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link;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(data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return;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value-&gt;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value-&gt;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(Node* _link) { link = _link;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Node* head;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head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clear()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모두 </a:t>
            </a:r>
            <a:r>
              <a:rPr lang="ko-KR" altLang="en-US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지우시겠습니까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?? (Y/N)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입력하세요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:";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char answer = 'n';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answer;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(answer == 'Y' || answer == 'y')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(head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for (Node*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head, *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-&gt;clear();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노드 멤버 메모리 해제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성공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head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모두 지웠습니다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else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목록이 없습니다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else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지우지 않고 메뉴로 돌아갑니다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InsertNode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new Node;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(data);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(head);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head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data)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(head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목록을 추가해 주세요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head, 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while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if ((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strcmp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data-&gt;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== 0) &amp;&amp;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strcmp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(), data-&gt;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== 0))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if 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head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else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-&gt;clear(); //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노드 멤버 메모리 해제</a:t>
            </a:r>
          </a:p>
          <a:p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 성공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preDelete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목록에 삭제 할 자료가 없습니다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if (head ==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목록이 </a:t>
            </a:r>
            <a:r>
              <a:rPr lang="ko-KR" altLang="en-US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비어있습니다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return false;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for (Node*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head;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!=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nullptr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getlink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   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pNode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getValue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return true;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(int&amp; menu)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명단 관리 프로그램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"\t\t1.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등록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"\t\t2.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"\t\t3.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리스트 출력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"\t\t4.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전체 삭제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"\t\t0.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메뉴 선택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cinput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menu = 1;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char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[255];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SingleList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list1;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list1.init();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for (;; system("pause"))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system("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cls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PrintMenu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(menu);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switch (menu)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REGISTER: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Register = new student;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Register-&gt;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   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Register-&gt;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Register-&gt;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list1.InsertNode(Register);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list1.PrintList();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Register-&gt;clear();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 Register;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REMOVE: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{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NodeElement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Deletion = new student;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Deletion-&gt;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   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이름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Deletion-&gt;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setName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"\t\t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전화번호 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&gt;&gt;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cinclear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Deletion-&gt;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setPhone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buf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</a:p>
          <a:p>
            <a:endParaRPr lang="en-US" altLang="ko-KR" sz="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list1.DeleteNode(Deletion);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list1.PrintList();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Deletion-&gt;clear();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delete Deletion;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DISPLAY: list1.PrintList(); break;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REMOVEALL: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list1.clear();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list1.PrintList();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break;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case TERMINATE: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</a:t>
            </a:r>
            <a:r>
              <a:rPr lang="en-US" altLang="ko-KR" sz="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"\n\n\t\t[ </a:t>
            </a:r>
            <a:r>
              <a:rPr lang="ko-KR" altLang="en-US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프로그램 종료 합니다</a:t>
            </a:r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]\n\n";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exit(0);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}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sz="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19922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572" y="890977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1916832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Constructor &amp; Destructor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112D77-A9DD-4193-BB4A-A703A8950ED7}"/>
              </a:ext>
            </a:extLst>
          </p:cNvPr>
          <p:cNvCxnSpPr>
            <a:cxnSpLocks/>
          </p:cNvCxnSpPr>
          <p:nvPr/>
        </p:nvCxnSpPr>
        <p:spPr>
          <a:xfrm>
            <a:off x="719572" y="1788625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1244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Day06 - 1. Constructor &amp; Destructor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example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x;</a:t>
            </a: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init_pos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0)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x =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*x =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return *x; }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set_x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 err="1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 *x =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</a:t>
            </a:r>
          </a:p>
          <a:p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clear()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x; }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main() {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example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p1.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init_pos(5);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할당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초기화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p1.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get_x()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p1.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set_x(7);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p1.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get_x()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p1.</a:t>
            </a:r>
            <a:r>
              <a:rPr lang="en-US" altLang="ko-KR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clear();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해제</a:t>
            </a:r>
            <a:endParaRPr lang="en-US" altLang="ko-KR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return 0;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757128" y="2923015"/>
            <a:ext cx="2667300" cy="38102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활용 과정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14028" y="3355125"/>
            <a:ext cx="2353501" cy="1287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14028" y="5381862"/>
            <a:ext cx="2353501" cy="12879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21005" y="4788981"/>
            <a:ext cx="2139546" cy="4469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활용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5" name="직선 화살표 연결선 14"/>
          <p:cNvCxnSpPr>
            <a:stCxn id="6" idx="2"/>
            <a:endCxn id="8" idx="0"/>
          </p:cNvCxnSpPr>
          <p:nvPr/>
        </p:nvCxnSpPr>
        <p:spPr>
          <a:xfrm>
            <a:off x="7090778" y="4563039"/>
            <a:ext cx="0" cy="225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" idx="2"/>
            <a:endCxn id="9" idx="0"/>
          </p:cNvCxnSpPr>
          <p:nvPr/>
        </p:nvCxnSpPr>
        <p:spPr>
          <a:xfrm>
            <a:off x="7090778" y="5235916"/>
            <a:ext cx="0" cy="225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021005" y="3443226"/>
            <a:ext cx="2139546" cy="4469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21005" y="4116104"/>
            <a:ext cx="2139546" cy="4469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3" name="직선 화살표 연결선 2"/>
          <p:cNvCxnSpPr>
            <a:stCxn id="5" idx="2"/>
            <a:endCxn id="6" idx="0"/>
          </p:cNvCxnSpPr>
          <p:nvPr/>
        </p:nvCxnSpPr>
        <p:spPr>
          <a:xfrm>
            <a:off x="7090778" y="3890161"/>
            <a:ext cx="0" cy="225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021005" y="5461858"/>
            <a:ext cx="2139546" cy="4469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동적 메모리 해제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21005" y="6134736"/>
            <a:ext cx="2139546" cy="4469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2" name="직선 화살표 연결선 21"/>
          <p:cNvCxnSpPr>
            <a:stCxn id="9" idx="2"/>
            <a:endCxn id="11" idx="0"/>
          </p:cNvCxnSpPr>
          <p:nvPr/>
        </p:nvCxnSpPr>
        <p:spPr>
          <a:xfrm>
            <a:off x="7090778" y="5908793"/>
            <a:ext cx="0" cy="225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6906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Day06 - 1. Constructor &amp; Destructor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921CAB-509D-4BB5-9939-39F44EC4FB7D}"/>
              </a:ext>
            </a:extLst>
          </p:cNvPr>
          <p:cNvSpPr txBox="1"/>
          <p:nvPr/>
        </p:nvSpPr>
        <p:spPr>
          <a:xfrm>
            <a:off x="719572" y="853968"/>
            <a:ext cx="77048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 Constructor )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생성과 동시에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번만 호출하는 함수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이름과 동일한 함수의 이름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/>
            <a:r>
              <a:rPr kumimoji="1" lang="ko-KR" altLang="en-US" dirty="0" err="1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kumimoji="1"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( Destructor )</a:t>
            </a: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 이전에 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번만 호출하는 함수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'~'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+ 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클래스의 이름과 동일한 함수의 이름</a:t>
            </a:r>
            <a:endParaRPr lang="en-US" altLang="ko-KR" dirty="0">
              <a:solidFill>
                <a:srgbClr val="7030A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특징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선언에 반환형이 없고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실제 반환도 없음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생성시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오버로딩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(Overloading)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가능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오버로딩 함수의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Default Parameter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가능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뒤에 콜론을 사용해서 각 멤버를 초기화 할 수 있다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일반 멤버함수에서는 사용 할 수 없다</a:t>
            </a:r>
            <a:r>
              <a:rPr lang="en-US" altLang="ko-KR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.)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소멸자는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정의하지 않아도 자동으로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(default)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생성된다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b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디폴트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소멸자는</a:t>
            </a:r>
            <a:r>
              <a:rPr lang="ko-KR" altLang="en-US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빈 껍데기만 존재</a:t>
            </a: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730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684330" y="853968"/>
            <a:ext cx="77400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iostream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std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p;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A(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_a = 0)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 = new </a:t>
            </a:r>
            <a:r>
              <a:rPr lang="en-US" altLang="ko-KR" sz="1400" dirty="0" err="1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*p = _a;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*p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~A()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"~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*p &lt;&lt; "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호출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\n";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   </a:t>
            </a:r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delete p;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fun()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 ob2(2);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main() {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 ob1(1);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fun();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 A ob3(3);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</a:p>
        </p:txBody>
      </p:sp>
      <p:sp>
        <p:nvSpPr>
          <p:cNvPr id="2" name="타원 1"/>
          <p:cNvSpPr/>
          <p:nvPr/>
        </p:nvSpPr>
        <p:spPr>
          <a:xfrm>
            <a:off x="2255044" y="5200168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4" name="꺾인 연결선 3"/>
          <p:cNvCxnSpPr>
            <a:stCxn id="2" idx="6"/>
            <a:endCxn id="30" idx="6"/>
          </p:cNvCxnSpPr>
          <p:nvPr/>
        </p:nvCxnSpPr>
        <p:spPr>
          <a:xfrm flipV="1">
            <a:off x="2471068" y="2272017"/>
            <a:ext cx="12700" cy="3036163"/>
          </a:xfrm>
          <a:prstGeom prst="bentConnector3">
            <a:avLst>
              <a:gd name="adj1" fmla="val 151714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255044" y="4555243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44008" y="2164005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2" name="꺾인 연결선 11"/>
          <p:cNvCxnSpPr>
            <a:stCxn id="10" idx="6"/>
            <a:endCxn id="11" idx="4"/>
          </p:cNvCxnSpPr>
          <p:nvPr/>
        </p:nvCxnSpPr>
        <p:spPr>
          <a:xfrm flipV="1">
            <a:off x="2471068" y="2380029"/>
            <a:ext cx="2280952" cy="228322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255044" y="5394684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255044" y="5615043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0" name="꺾인 연결선 19"/>
          <p:cNvCxnSpPr>
            <a:stCxn id="15" idx="2"/>
            <a:endCxn id="10" idx="2"/>
          </p:cNvCxnSpPr>
          <p:nvPr/>
        </p:nvCxnSpPr>
        <p:spPr>
          <a:xfrm rot="10800000">
            <a:off x="2255044" y="4663256"/>
            <a:ext cx="12700" cy="839441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4932040" y="2164005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3" name="꺾인 연결선 22"/>
          <p:cNvCxnSpPr>
            <a:stCxn id="16" idx="6"/>
            <a:endCxn id="22" idx="4"/>
          </p:cNvCxnSpPr>
          <p:nvPr/>
        </p:nvCxnSpPr>
        <p:spPr>
          <a:xfrm flipV="1">
            <a:off x="2471068" y="2380029"/>
            <a:ext cx="2568984" cy="334302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436096" y="1058201"/>
            <a:ext cx="2880320" cy="50719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main() stack memory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25722" y="5442424"/>
            <a:ext cx="3338766" cy="575056"/>
            <a:chOff x="5625722" y="5582010"/>
            <a:chExt cx="3338766" cy="57505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625722" y="5582010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: *p=1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8455114" y="5659053"/>
              <a:ext cx="509374" cy="420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67020" y="3570387"/>
            <a:ext cx="3397468" cy="1777372"/>
            <a:chOff x="5567020" y="3739860"/>
            <a:chExt cx="3397468" cy="1777372"/>
          </a:xfrm>
        </p:grpSpPr>
        <p:sp>
          <p:nvSpPr>
            <p:cNvPr id="28" name="직사각형 27"/>
            <p:cNvSpPr/>
            <p:nvPr/>
          </p:nvSpPr>
          <p:spPr>
            <a:xfrm>
              <a:off x="5567020" y="3739860"/>
              <a:ext cx="2618473" cy="17773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fun() stack memory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625722" y="4835662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: *p=2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625722" y="4208735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: ~*p=2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8455114" y="4910736"/>
              <a:ext cx="509374" cy="420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8455114" y="4262631"/>
              <a:ext cx="509374" cy="420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625722" y="2900666"/>
            <a:ext cx="3340486" cy="575056"/>
            <a:chOff x="5625722" y="2954662"/>
            <a:chExt cx="3340486" cy="57505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5625722" y="2954662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생성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: *p=3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8456834" y="3031705"/>
              <a:ext cx="509374" cy="420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625722" y="2230944"/>
            <a:ext cx="3340486" cy="575056"/>
            <a:chOff x="5625722" y="2327735"/>
            <a:chExt cx="3340486" cy="57505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625722" y="2327735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: ~*p=3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8456834" y="2404778"/>
              <a:ext cx="509374" cy="420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25722" y="1561222"/>
            <a:ext cx="3338766" cy="575056"/>
            <a:chOff x="5625722" y="1700808"/>
            <a:chExt cx="3338766" cy="57505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5625722" y="1700808"/>
              <a:ext cx="2501067" cy="57505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소멸 </a:t>
              </a:r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: ~*p=1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8455114" y="1775267"/>
              <a:ext cx="509374" cy="42097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6</a:t>
              </a:r>
              <a:endPara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>
            <a:off x="2255044" y="2164005"/>
            <a:ext cx="216024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684330" y="6070849"/>
            <a:ext cx="774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유효범위는 지역변수와 같다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블록이 끝나면 메모리 상에서 소멸됨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메모리 할당 받은 멤버는 객체 소멸 전에 해제 해야 한다</a:t>
            </a:r>
            <a:r>
              <a:rPr lang="en-US" altLang="ko-KR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343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37C96-87F8-7BAD-4737-ACB3E9EB4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65BEA45-9ABB-E7D4-31B9-C3BDDE0225AF}"/>
              </a:ext>
            </a:extLst>
          </p:cNvPr>
          <p:cNvSpPr/>
          <p:nvPr/>
        </p:nvSpPr>
        <p:spPr>
          <a:xfrm>
            <a:off x="5724128" y="4077072"/>
            <a:ext cx="3096344" cy="9406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지역변수</a:t>
            </a:r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95319-2AC8-5902-FFE9-3157B51884A6}"/>
              </a:ext>
            </a:extLst>
          </p:cNvPr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Day06 - 1. Constructor &amp; Destructor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59B1C1-3EAC-FFA4-26E1-B1A052782FBE}"/>
              </a:ext>
            </a:extLst>
          </p:cNvPr>
          <p:cNvCxnSpPr/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2A304C-BD5D-C0CB-6418-B9F474D95DAA}"/>
              </a:ext>
            </a:extLst>
          </p:cNvPr>
          <p:cNvSpPr txBox="1"/>
          <p:nvPr/>
        </p:nvSpPr>
        <p:spPr>
          <a:xfrm>
            <a:off x="719572" y="853968"/>
            <a:ext cx="7704856" cy="576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#include &lt;iostream&gt;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using namespace std;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int* x, * y;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point()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x = new int(0), y = new int(0);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default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point( int _x , int _y ) :x(new int(_x)), y(new int(_y))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{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en-US" altLang="ko-KR" sz="11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initializer_list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>
                <a:solidFill>
                  <a:srgbClr val="DA00CA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~point() { delete x, delete y;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"~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소멸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1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endParaRPr lang="en-US" altLang="ko-KR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*x; }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int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{ return *y; }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set_x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 _x) { *x = _x; }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 _y) { *y = _y; }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void </a:t>
            </a:r>
            <a:r>
              <a:rPr lang="en-US" altLang="ko-KR" sz="1100" dirty="0">
                <a:solidFill>
                  <a:schemeClr val="accent5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clear() { delete x, delete y;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"~ 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 메모리 해제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}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멤버가 가리키는 메모리 해제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 main() {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>
                <a:solidFill>
                  <a:srgbClr val="090F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p2(5, 5)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1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 p3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new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point(2, 2)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 생성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&amp;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"point : " &lt;&lt; p1.get_x() &lt;&lt; " , " &lt;&lt; p1.get_y()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"point : " &lt;&lt; p2.get_x() &lt;&lt; " , " &lt;&lt; p2.get_y()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"point : " &lt;&lt; p3-&gt;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" , " &lt;&lt; p3-&gt;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p1.set_x(7), p1.set_y(7);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cout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&lt;&lt; "point : " &lt;&lt; p1.get_x() &lt;&lt; " , " &lt;&lt; p1.get_y() &lt;&lt; </a:t>
            </a:r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endl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100" dirty="0">
                <a:solidFill>
                  <a:schemeClr val="accent5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p1.clear(), p2.clear();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p1, p2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객체의 멤버가 가리키는 메모리 해제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100" dirty="0">
                <a:solidFill>
                  <a:schemeClr val="accent5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p3-&gt;clear();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p3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포인터가 가리키는 객체의 멤버 메모리 해제</a:t>
            </a: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100" dirty="0">
                <a:solidFill>
                  <a:srgbClr val="DA00CA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delete p3;</a:t>
            </a:r>
            <a:r>
              <a:rPr lang="en-US" altLang="ko-KR" sz="1100" dirty="0">
                <a:solidFill>
                  <a:schemeClr val="accent5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p3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가리키는 객체 소멸</a:t>
            </a:r>
            <a:endParaRPr lang="en-US" altLang="ko-KR" sz="11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spcBef>
                <a:spcPct val="30000"/>
              </a:spcBef>
              <a:buClr>
                <a:schemeClr val="tx1"/>
              </a:buClr>
            </a:pPr>
            <a:r>
              <a:rPr lang="en-US" altLang="ko-KR" sz="1100" dirty="0">
                <a:solidFill>
                  <a:srgbClr val="DA00CA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 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 err="1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소멸자</a:t>
            </a:r>
            <a:r>
              <a:rPr lang="en-US" altLang="ko-KR" sz="11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 종료 후 지역 변수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p1, p2 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삭제</a:t>
            </a:r>
            <a:r>
              <a:rPr lang="en-US" altLang="ko-KR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= p1, p2</a:t>
            </a:r>
            <a:r>
              <a:rPr lang="ko-KR" altLang="en-US" sz="11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객체 소멸</a:t>
            </a:r>
            <a:endParaRPr lang="en-US" altLang="ko-KR" sz="105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6D958A-1AE5-41DA-EF10-CF51C21646C2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8247595" y="4901409"/>
            <a:ext cx="3995" cy="338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DDF510-FA5D-5F3B-59A6-497B833A945E}"/>
              </a:ext>
            </a:extLst>
          </p:cNvPr>
          <p:cNvSpPr/>
          <p:nvPr/>
        </p:nvSpPr>
        <p:spPr>
          <a:xfrm>
            <a:off x="6818612" y="4454474"/>
            <a:ext cx="907376" cy="4469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AF3D63-3947-5634-B219-C3DD73A4A65A}"/>
              </a:ext>
            </a:extLst>
          </p:cNvPr>
          <p:cNvSpPr/>
          <p:nvPr/>
        </p:nvSpPr>
        <p:spPr>
          <a:xfrm>
            <a:off x="7797902" y="4454474"/>
            <a:ext cx="907376" cy="4469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*p3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B92B89-4750-4FDD-9966-19336EFB6930}"/>
              </a:ext>
            </a:extLst>
          </p:cNvPr>
          <p:cNvSpPr/>
          <p:nvPr/>
        </p:nvSpPr>
        <p:spPr>
          <a:xfrm>
            <a:off x="5839322" y="4454474"/>
            <a:ext cx="907376" cy="4469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8801F5-DA84-5F7F-F7F5-9BE6DFCE2F65}"/>
              </a:ext>
            </a:extLst>
          </p:cNvPr>
          <p:cNvSpPr/>
          <p:nvPr/>
        </p:nvSpPr>
        <p:spPr>
          <a:xfrm>
            <a:off x="7793907" y="5239524"/>
            <a:ext cx="907376" cy="4469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new P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36FAF8-049A-D5A6-822A-E23A0CCCF5DD}"/>
              </a:ext>
            </a:extLst>
          </p:cNvPr>
          <p:cNvSpPr/>
          <p:nvPr/>
        </p:nvSpPr>
        <p:spPr>
          <a:xfrm>
            <a:off x="6818612" y="5239524"/>
            <a:ext cx="907376" cy="446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*x, *y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9C471A-A388-BFD9-7578-04F31887B874}"/>
              </a:ext>
            </a:extLst>
          </p:cNvPr>
          <p:cNvSpPr/>
          <p:nvPr/>
        </p:nvSpPr>
        <p:spPr>
          <a:xfrm>
            <a:off x="5839322" y="5239524"/>
            <a:ext cx="907376" cy="446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*x, *y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860F226-CF7F-05E1-B27F-6E449A4099CB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7272300" y="4901409"/>
            <a:ext cx="0" cy="338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43AF31C-672A-21FB-2C35-D8C013DBDFF5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6293010" y="4901409"/>
            <a:ext cx="0" cy="338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705940-9241-970A-57AF-C35E9B9AC8F2}"/>
              </a:ext>
            </a:extLst>
          </p:cNvPr>
          <p:cNvSpPr/>
          <p:nvPr/>
        </p:nvSpPr>
        <p:spPr>
          <a:xfrm>
            <a:off x="7793907" y="6024575"/>
            <a:ext cx="907376" cy="446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*x, *y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B3ECA6F-5645-7F33-5E11-A1E1BCFF252E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>
            <a:off x="8247595" y="5686459"/>
            <a:ext cx="0" cy="3381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9358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Day06 - 1. Constructor &amp; Destructor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8B78CBFF-2A44-47CD-B87B-FFB1D4F9B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20284"/>
              </p:ext>
            </p:extLst>
          </p:nvPr>
        </p:nvGraphicFramePr>
        <p:xfrm>
          <a:off x="221934" y="1050900"/>
          <a:ext cx="8700133" cy="4256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712">
                  <a:extLst>
                    <a:ext uri="{9D8B030D-6E8A-4147-A177-3AD203B41FA5}">
                      <a16:colId xmlns:a16="http://schemas.microsoft.com/office/drawing/2014/main" val="2122509278"/>
                    </a:ext>
                  </a:extLst>
                </a:gridCol>
                <a:gridCol w="3570523">
                  <a:extLst>
                    <a:ext uri="{9D8B030D-6E8A-4147-A177-3AD203B41FA5}">
                      <a16:colId xmlns:a16="http://schemas.microsoft.com/office/drawing/2014/main" val="525308407"/>
                    </a:ext>
                  </a:extLst>
                </a:gridCol>
                <a:gridCol w="3365898">
                  <a:extLst>
                    <a:ext uri="{9D8B030D-6E8A-4147-A177-3AD203B41FA5}">
                      <a16:colId xmlns:a16="http://schemas.microsoft.com/office/drawing/2014/main" val="932635543"/>
                    </a:ext>
                  </a:extLst>
                </a:gridCol>
              </a:tblGrid>
              <a:tr h="50155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25388" marR="125388" marT="56995" marB="56995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u="none" dirty="0" err="1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생성자</a:t>
                      </a:r>
                      <a:r>
                        <a:rPr lang="ko-KR" altLang="en-US" sz="20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2000" b="0" i="0" u="none" dirty="0">
                          <a:solidFill>
                            <a:schemeClr val="tx1"/>
                          </a:solidFill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 Constructor )</a:t>
                      </a:r>
                      <a:endParaRPr lang="ko-KR" altLang="en-US" sz="2000" b="0" i="0" u="none" dirty="0">
                        <a:solidFill>
                          <a:schemeClr val="tx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25388" marR="125388" marT="56995" marB="56995" anchor="ctr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소멸자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( Destructor )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52216"/>
                  </a:ext>
                </a:extLst>
              </a:tr>
              <a:tr h="501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호출시기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객체 생성 후 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번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객체 소멸 전 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번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  수  명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클래스명</a:t>
                      </a:r>
                      <a:endParaRPr kumimoji="1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~</a:t>
                      </a:r>
                      <a:r>
                        <a:rPr kumimoji="1" lang="ko-K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클래스명</a:t>
                      </a:r>
                      <a:endParaRPr kumimoji="1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73300"/>
                  </a:ext>
                </a:extLst>
              </a:tr>
              <a:tr h="501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  턴  값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없다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.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없다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.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66099"/>
                  </a:ext>
                </a:extLst>
              </a:tr>
              <a:tr h="501554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인      자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매개변수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초기화 리스트</a:t>
                      </a:r>
                      <a:endParaRPr kumimoji="1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 :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멤버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),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멤버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), … )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없다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.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44729"/>
                  </a:ext>
                </a:extLst>
              </a:tr>
              <a:tr h="952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여러 개 존재 가능</a:t>
                      </a:r>
                      <a:endParaRPr kumimoji="1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kumimoji="1" lang="ko-KR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생성자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오버로딩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단일 사용</a:t>
                      </a:r>
                      <a:endParaRPr kumimoji="1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71412"/>
                  </a:ext>
                </a:extLst>
              </a:tr>
              <a:tr h="501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kumimoji="1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활      용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멤버변수 초기화 시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 2" panose="05020102010507070707" pitchFamily="18" charset="2"/>
                        <a:defRPr kumimoji="1" sz="12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동적 메모리 해제 시</a:t>
                      </a:r>
                    </a:p>
                  </a:txBody>
                  <a:tcPr marL="125388" marR="125388" marT="62694" marB="62694" anchor="ctr" horzOverflow="overflow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551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308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572" y="39230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Day06 - 2.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예제 코드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42B74A-0204-4253-8971-FFD58A2118DF}"/>
              </a:ext>
            </a:extLst>
          </p:cNvPr>
          <p:cNvCxnSpPr>
            <a:cxnSpLocks/>
          </p:cNvCxnSpPr>
          <p:nvPr/>
        </p:nvCxnSpPr>
        <p:spPr>
          <a:xfrm>
            <a:off x="719572" y="853968"/>
            <a:ext cx="7704856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DCFA20-C55A-4093-893D-FF0264CE118C}"/>
              </a:ext>
            </a:extLst>
          </p:cNvPr>
          <p:cNvSpPr txBox="1"/>
          <p:nvPr/>
        </p:nvSpPr>
        <p:spPr>
          <a:xfrm>
            <a:off x="719572" y="1961544"/>
            <a:ext cx="770485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rectangle Class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작성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point {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x, y;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//x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y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좌표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point(int _x = 0, int _y = 0);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(int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int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 </a:t>
            </a:r>
            <a:endParaRPr lang="ko-KR" altLang="en-US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get_x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x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읽기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get_y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 y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읽기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set_x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x_pos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x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쓰기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bool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set_y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y_pos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);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 y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값 쓰기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class rectangle {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private: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point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왼쪽 상단 좌표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1,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오른쪽 하단 좌표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endParaRPr lang="ko-KR" altLang="en-US" sz="1400" dirty="0">
              <a:solidFill>
                <a:srgbClr val="00B05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public: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rectangle(int x1, int y1, int x2, int y2); // 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정수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값으로 생성</a:t>
            </a:r>
            <a:endParaRPr lang="en-US" altLang="ko-KR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rectangle(point pos1, point pos2); // point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개로 생성</a:t>
            </a:r>
            <a:endParaRPr lang="en-US" altLang="ko-KR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bool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init_rectangle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(point p1, point p2);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점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(p1, p2)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up_left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low_right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초기화</a:t>
            </a:r>
          </a:p>
          <a:p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void 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show_rectangle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점 사이 사각형 그리기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CFA20-C55A-4093-893D-FF0264CE118C}"/>
                  </a:ext>
                </a:extLst>
              </p:cNvPr>
              <p:cNvSpPr txBox="1"/>
              <p:nvPr/>
            </p:nvSpPr>
            <p:spPr>
              <a:xfrm>
                <a:off x="719572" y="853968"/>
                <a:ext cx="77048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[ 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콘솔창에 두 점을 기준으로 좌표평면에서 사각형 그리기 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]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point 1 ( X , Y ) 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입력 받기</a:t>
                </a:r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// ( 0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50 , 0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Y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50 )</a:t>
                </a:r>
                <a:endPara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marL="342900" indent="-342900">
                  <a:buFontTx/>
                  <a:buAutoNum type="arabicPeriod"/>
                </a:pP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point 2 ( X , Y ) 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입력 받기</a:t>
                </a:r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// ( 0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50 , 0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Y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B050"/>
                        </a:solidFill>
                        <a:latin typeface="Cambria Math"/>
                        <a:ea typeface="Cambria Math"/>
                        <a:cs typeface="함초롬바탕" panose="02030504000101010101" pitchFamily="18" charset="-127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 50 )</a:t>
                </a:r>
                <a:endPara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  <a:p>
                <a:pPr marL="342900" indent="-342900">
                  <a:buAutoNum type="arabicPeriod"/>
                </a:pP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1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사분면에 점 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1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과 점 </a:t>
                </a:r>
                <a:r>
                  <a:rPr lang="en-US" altLang="ko-KR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2</a:t>
                </a:r>
                <a:r>
                  <a:rPr lang="ko-KR" altLang="en-US" dirty="0"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rPr>
                  <a:t>를 모서리로 가진 사격형 내부 면적 채우기</a:t>
                </a:r>
                <a:endPara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CFA20-C55A-4093-893D-FF0264CE1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853968"/>
                <a:ext cx="7704856" cy="1200329"/>
              </a:xfrm>
              <a:prstGeom prst="rect">
                <a:avLst/>
              </a:prstGeom>
              <a:blipFill>
                <a:blip r:embed="rId3"/>
                <a:stretch>
                  <a:fillRect l="-791" t="-2538" b="-86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C27E0233-CEE7-F84B-D697-6830B41CF8AF}"/>
              </a:ext>
            </a:extLst>
          </p:cNvPr>
          <p:cNvGrpSpPr/>
          <p:nvPr/>
        </p:nvGrpSpPr>
        <p:grpSpPr>
          <a:xfrm>
            <a:off x="3707904" y="1916832"/>
            <a:ext cx="4688598" cy="3137003"/>
            <a:chOff x="3896496" y="2200142"/>
            <a:chExt cx="4688598" cy="313700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55C4B65-B3F5-C8CE-10D1-0D94B0EF50E9}"/>
                </a:ext>
              </a:extLst>
            </p:cNvPr>
            <p:cNvSpPr/>
            <p:nvPr/>
          </p:nvSpPr>
          <p:spPr>
            <a:xfrm>
              <a:off x="5562410" y="3246030"/>
              <a:ext cx="1728192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CCAB80-2F26-CD75-7686-80CAB4CF4EE7}"/>
                </a:ext>
              </a:extLst>
            </p:cNvPr>
            <p:cNvSpPr txBox="1"/>
            <p:nvPr/>
          </p:nvSpPr>
          <p:spPr>
            <a:xfrm>
              <a:off x="4578118" y="2816593"/>
              <a:ext cx="1990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point 1 ( X , Y 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72631C-D4CC-B242-42B5-FE2AFFC22EBF}"/>
                </a:ext>
              </a:extLst>
            </p:cNvPr>
            <p:cNvSpPr txBox="1"/>
            <p:nvPr/>
          </p:nvSpPr>
          <p:spPr>
            <a:xfrm>
              <a:off x="6287591" y="4336419"/>
              <a:ext cx="1990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point 2 ( X , Y )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838C3C8-1975-8B14-A5A1-4798A4F2B939}"/>
                </a:ext>
              </a:extLst>
            </p:cNvPr>
            <p:cNvSpPr/>
            <p:nvPr/>
          </p:nvSpPr>
          <p:spPr>
            <a:xfrm>
              <a:off x="5501552" y="3185924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8DAF82-7ED5-DA58-53F9-E1DF0BB64E0C}"/>
                </a:ext>
              </a:extLst>
            </p:cNvPr>
            <p:cNvSpPr/>
            <p:nvPr/>
          </p:nvSpPr>
          <p:spPr>
            <a:xfrm>
              <a:off x="7211025" y="4247754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0C084AB-59CC-8D29-758E-4DDCD1A8B6AC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2650163"/>
              <a:ext cx="0" cy="2317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6FD6C0B-E426-5240-F0CB-152EA64D5E85}"/>
                </a:ext>
              </a:extLst>
            </p:cNvPr>
            <p:cNvCxnSpPr>
              <a:cxnSpLocks/>
            </p:cNvCxnSpPr>
            <p:nvPr/>
          </p:nvCxnSpPr>
          <p:spPr>
            <a:xfrm>
              <a:off x="4421714" y="4967813"/>
              <a:ext cx="37109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42E2D7-9607-CD26-E9D8-3045BF93D72A}"/>
                </a:ext>
              </a:extLst>
            </p:cNvPr>
            <p:cNvSpPr txBox="1"/>
            <p:nvPr/>
          </p:nvSpPr>
          <p:spPr>
            <a:xfrm>
              <a:off x="3896496" y="4967813"/>
              <a:ext cx="767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7B07EB-9BA9-4430-8DF5-736AD04940F7}"/>
                </a:ext>
              </a:extLst>
            </p:cNvPr>
            <p:cNvSpPr txBox="1"/>
            <p:nvPr/>
          </p:nvSpPr>
          <p:spPr>
            <a:xfrm>
              <a:off x="7817522" y="4967813"/>
              <a:ext cx="767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~50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F34C2A-98F2-D5E1-D6F6-B488125EB099}"/>
                </a:ext>
              </a:extLst>
            </p:cNvPr>
            <p:cNvSpPr txBox="1"/>
            <p:nvPr/>
          </p:nvSpPr>
          <p:spPr>
            <a:xfrm rot="16200000">
              <a:off x="3859532" y="2399262"/>
              <a:ext cx="767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~50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271E36-AA44-68B9-0685-056E9A4B190B}"/>
                </a:ext>
              </a:extLst>
            </p:cNvPr>
            <p:cNvCxnSpPr>
              <a:cxnSpLocks/>
            </p:cNvCxnSpPr>
            <p:nvPr/>
          </p:nvCxnSpPr>
          <p:spPr>
            <a:xfrm>
              <a:off x="4427984" y="2650163"/>
              <a:ext cx="37047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32C85A2-B896-1B62-5FD1-5228FEDFB2A2}"/>
                </a:ext>
              </a:extLst>
            </p:cNvPr>
            <p:cNvCxnSpPr>
              <a:cxnSpLocks/>
            </p:cNvCxnSpPr>
            <p:nvPr/>
          </p:nvCxnSpPr>
          <p:spPr>
            <a:xfrm>
              <a:off x="8132710" y="2650163"/>
              <a:ext cx="0" cy="2317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10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78263</Words>
  <Application>Microsoft Office PowerPoint</Application>
  <PresentationFormat>화면 슬라이드 쇼(4:3)</PresentationFormat>
  <Paragraphs>11292</Paragraphs>
  <Slides>275</Slides>
  <Notes>256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275</vt:i4>
      </vt:variant>
    </vt:vector>
  </HeadingPairs>
  <TitlesOfParts>
    <vt:vector size="283" baseType="lpstr">
      <vt:lpstr>Arial</vt:lpstr>
      <vt:lpstr>Wingdings 2</vt:lpstr>
      <vt:lpstr>함초롬바탕</vt:lpstr>
      <vt:lpstr>Wingdings</vt:lpstr>
      <vt:lpstr>맑은 고딕</vt:lpstr>
      <vt:lpstr>Cambria Math</vt:lpstr>
      <vt:lpstr>Gulim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2023-03-06T13:12:49Z</dcterms:created>
  <dcterms:modified xsi:type="dcterms:W3CDTF">2024-05-02T15:35:07Z</dcterms:modified>
</cp:coreProperties>
</file>